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9144000" cy="5143500" type="screen16x9"/>
  <p:notesSz cx="6858000" cy="9144000"/>
  <p:embeddedFontLst>
    <p:embeddedFont>
      <p:font typeface="Didact Gothic" panose="00000500000000000000" pitchFamily="2" charset="0"/>
      <p:regular r:id="rId81"/>
    </p:embeddedFont>
    <p:embeddedFont>
      <p:font typeface="DM Sans" pitchFamily="2" charset="0"/>
      <p:regular r:id="rId82"/>
      <p:bold r:id="rId83"/>
      <p:italic r:id="rId84"/>
      <p:boldItalic r:id="rId85"/>
    </p:embeddedFont>
    <p:embeddedFont>
      <p:font typeface="DM Sans Medium" pitchFamily="2" charset="0"/>
      <p:regular r:id="rId86"/>
      <p:bold r:id="rId87"/>
      <p:italic r:id="rId88"/>
      <p:boldItalic r:id="rId89"/>
    </p:embeddedFont>
    <p:embeddedFont>
      <p:font typeface="Helvetica Neue" panose="020B0604020202020204" charset="0"/>
      <p:regular r:id="rId90"/>
      <p:bold r:id="rId91"/>
      <p:italic r:id="rId92"/>
      <p:boldItalic r:id="rId93"/>
    </p:embeddedFont>
    <p:embeddedFont>
      <p:font typeface="Helvetica Neue Light" panose="020B060402020202020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C4A444-2F10-497C-92A7-99A49AACC2EB}">
  <a:tblStyle styleId="{CFC4A444-2F10-497C-92A7-99A49AACC2EB}"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mailto:contenidos@coderhouse.co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13c9d1b815_1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13c9d1b815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463e86a294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463e86a29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463e86a294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463e86a29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463e86a294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463e86a29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463e86a294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463e86a29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463e86a294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463e86a29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463e86a294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463e86a29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463e86a294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463e86a29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463e86a294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463e86a294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63e86a294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63e86a29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463e86a294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463e86a294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1a0b21555d_2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1a0b21555d_2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63e86a294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463e86a294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463e86a294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463e86a294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463e86a29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463e86a29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463e86a294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463e86a29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463e86a294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463e86a294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63e86a294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63e86a294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463e86a294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463e86a294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63e86a294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463e86a294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63e86a294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63e86a29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463e86a294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463e86a29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d8ab2ab78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d8ab2ab78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463e86a294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463e86a294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463e86a294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463e86a294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463e86a294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63e86a294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463e86a294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463e86a294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63e86a294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463e86a294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463e86a294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463e86a294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c704f31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c704f31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d869e21de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d869e21de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4659dbe5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4659dbe5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4659dbe54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4659dbe54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e8b849c03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e8b849c03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4659dbe54b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659dbe54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4659dbe54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4659dbe54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4659dbe54b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4659dbe54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4659dbe54b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4659dbe54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4659dbe54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4659dbe54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4659dbe54b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4659dbe54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4659dbe54b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4659dbe54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4659dbe54b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4659dbe54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4659dbe54b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4659dbe54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4659dbe54b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4659dbe54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d869e21d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d869e21d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4659dbe54b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4659dbe5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4659dbe54b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4659dbe54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4659dbe54b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4659dbe54b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4659dbe54b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4659dbe54b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4659dbe54b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4659dbe54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4659dbe54b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4659dbe54b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4659dbe54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4659dbe54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4659dbe54b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4659dbe54b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4659dbe54b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4659dbe54b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659dbe54b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659dbe54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d869e21de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d869e21d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4659dbe54b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4659dbe54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4659dbe54b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4659dbe54b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4659dbe54b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4659dbe54b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4659dbe54b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4659dbe54b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4659dbe54b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4659dbe54b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4659dbe54b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4659dbe54b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4659dbe54b_1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4659dbe54b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4659dbe54b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4659dbe54b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db7396c48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db7396c4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383019f17d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383019f17d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463e86a294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463e86a29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383019f17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383019f17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383019f17d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383019f17d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0eb5a9f3a1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0eb5a9f3a1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383019f17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383019f17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br>
              <a:rPr lang="es" b="1">
                <a:solidFill>
                  <a:schemeClr val="dk1"/>
                </a:solidFill>
                <a:latin typeface="DM Sans"/>
                <a:ea typeface="DM Sans"/>
                <a:cs typeface="DM Sans"/>
                <a:sym typeface="DM Sans"/>
              </a:rPr>
            </a:br>
            <a:r>
              <a:rPr lang="es" b="1">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3"/>
              </a:rPr>
              <a:t>este video.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u="sng">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0c85a42a20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0c85a42a20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3"/>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accent1"/>
                </a:solidFill>
                <a:latin typeface="DM Sans"/>
                <a:ea typeface="DM Sans"/>
                <a:cs typeface="DM Sans"/>
                <a:sym typeface="DM Sans"/>
              </a:rPr>
              <a:t>El material recomendado es únicamente a modo de sugerencia.</a:t>
            </a:r>
            <a:br>
              <a:rPr lang="es" b="1">
                <a:solidFill>
                  <a:schemeClr val="accent1"/>
                </a:solidFill>
                <a:latin typeface="DM Sans"/>
                <a:ea typeface="DM Sans"/>
                <a:cs typeface="DM Sans"/>
                <a:sym typeface="DM Sans"/>
              </a:rPr>
            </a:br>
            <a:r>
              <a:rPr lang="es" b="1">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0c85a42a20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0c85a42a20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0eb5a9f3a1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0eb5a9f3a1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0eb5a9f3a1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0eb5a9f3a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10f2b71064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10f2b7106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463e86a294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463e86a29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463e86a294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463e86a29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Font typeface="DM Sans"/>
              <a:buNone/>
              <a:defRPr sz="4000" b="1">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 name="Google Shape;3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pokeapi.co/api/v2/pokemon?offset=0&amp;limit=2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s://es.wikipedia.org/wiki/Transferencia_de_Estado_Representaciona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hyperlink" Target="https://swapi.dev" TargetMode="External"/><Relationship Id="rId4" Type="http://schemas.openxmlformats.org/officeDocument/2006/relationships/hyperlink" Target="https://pokeapi.co/docs/v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jsonplaceholder.typicode.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jsonplaceholder.typicode.com/guide/"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37.gif"/><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docs.google.com/presentation/d/1IFEaKiHkyZGsrF6rFA-TFFnnRacaKWrus79unKWIOk0/edit#slide=id.gf48a4f4df5_0_0" TargetMode="External"/><Relationship Id="rId4" Type="http://schemas.openxmlformats.org/officeDocument/2006/relationships/hyperlink" Target="https://docs.google.com/presentation/d/1ywO8sH-Tm2JmUYkZUhN56OEItFGJG-dBcwwfpjORf1w/edit#slide=id.g1381182f927_0_128"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hyperlink" Target="https://www.emailjs.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71.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3.xml"/><Relationship Id="rId1" Type="http://schemas.openxmlformats.org/officeDocument/2006/relationships/slideLayout" Target="../slideLayouts/slideLayout9.xml"/><Relationship Id="rId5" Type="http://schemas.openxmlformats.org/officeDocument/2006/relationships/image" Target="../media/image47.jpg"/><Relationship Id="rId4" Type="http://schemas.openxmlformats.org/officeDocument/2006/relationships/image" Target="../media/image46.jpg"/></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marketplace.visualstudio.com/items?itemName=ritwickdey.LiveServer" TargetMode="External"/><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hyperlink" Target="https://jsonplaceholder.typicode.com/" TargetMode="External"/><Relationship Id="rId5" Type="http://schemas.openxmlformats.org/officeDocument/2006/relationships/hyperlink" Target="https://developer.mozilla.org/es/docs/Web/Guide/AJAX/Primeros_Pasos" TargetMode="External"/><Relationship Id="rId4" Type="http://schemas.openxmlformats.org/officeDocument/2006/relationships/hyperlink" Target="https://drive.google.com/file/d/11Qd_2a9YfHq7Yt4IGLXwWRs6OFpSu-6o/view"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5"/>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6" name="Google Shape;46;p15"/>
          <p:cNvSpPr txBox="1"/>
          <p:nvPr/>
        </p:nvSpPr>
        <p:spPr>
          <a:xfrm>
            <a:off x="3655975" y="2541075"/>
            <a:ext cx="24072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1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140" name="Google Shape;140;p24"/>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MODELO CLIENTE-SERVIDOR</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141" name="Google Shape;141;p24"/>
          <p:cNvGrpSpPr/>
          <p:nvPr/>
        </p:nvGrpSpPr>
        <p:grpSpPr>
          <a:xfrm>
            <a:off x="473351" y="619523"/>
            <a:ext cx="738900" cy="738900"/>
            <a:chOff x="473351" y="619523"/>
            <a:chExt cx="738900" cy="738900"/>
          </a:xfrm>
        </p:grpSpPr>
        <p:sp>
          <p:nvSpPr>
            <p:cNvPr id="142" name="Google Shape;142;p2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5"/>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150" name="Google Shape;150;p25"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151" name="Google Shape;151;p25"/>
          <p:cNvSpPr txBox="1"/>
          <p:nvPr/>
        </p:nvSpPr>
        <p:spPr>
          <a:xfrm>
            <a:off x="494825" y="1073300"/>
            <a:ext cx="3896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Comunicación con el servidor</a:t>
            </a:r>
            <a:endParaRPr sz="3200" b="1">
              <a:solidFill>
                <a:schemeClr val="dk1"/>
              </a:solidFill>
              <a:highlight>
                <a:schemeClr val="lt1"/>
              </a:highlight>
              <a:latin typeface="DM Sans"/>
              <a:ea typeface="DM Sans"/>
              <a:cs typeface="DM Sans"/>
              <a:sym typeface="DM Sans"/>
            </a:endParaRPr>
          </a:p>
        </p:txBody>
      </p:sp>
      <p:sp>
        <p:nvSpPr>
          <p:cNvPr id="152" name="Google Shape;152;p25"/>
          <p:cNvSpPr txBox="1"/>
          <p:nvPr/>
        </p:nvSpPr>
        <p:spPr>
          <a:xfrm>
            <a:off x="483100" y="2416925"/>
            <a:ext cx="3812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1"/>
                </a:solidFill>
                <a:latin typeface="DM Sans"/>
                <a:ea typeface="DM Sans"/>
                <a:cs typeface="DM Sans"/>
                <a:sym typeface="DM Sans"/>
              </a:rPr>
              <a:t>Repasemos el funcionamiento de una aplicación web 🧠. Se accede a las mismas mediante conexión a internet, empleando un navegador y referenciando la dirección web del sitio (también llamado dominio, por ejemplo https://www.coderhouse.com/ ).</a:t>
            </a:r>
            <a:endParaRPr sz="1200">
              <a:solidFill>
                <a:schemeClr val="dk1"/>
              </a:solidFill>
              <a:latin typeface="DM Sans"/>
              <a:ea typeface="DM Sans"/>
              <a:cs typeface="DM Sans"/>
              <a:sym typeface="DM Sans"/>
            </a:endParaRPr>
          </a:p>
        </p:txBody>
      </p:sp>
      <p:pic>
        <p:nvPicPr>
          <p:cNvPr id="153" name="Google Shape;153;p25"/>
          <p:cNvPicPr preferRelativeResize="0"/>
          <p:nvPr/>
        </p:nvPicPr>
        <p:blipFill>
          <a:blip r:embed="rId4">
            <a:alphaModFix/>
          </a:blip>
          <a:stretch>
            <a:fillRect/>
          </a:stretch>
        </p:blipFill>
        <p:spPr>
          <a:xfrm>
            <a:off x="4857775" y="2008375"/>
            <a:ext cx="3710100" cy="211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160" name="Google Shape;160;p26"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161" name="Google Shape;161;p26"/>
          <p:cNvSpPr txBox="1"/>
          <p:nvPr/>
        </p:nvSpPr>
        <p:spPr>
          <a:xfrm>
            <a:off x="494825" y="1073300"/>
            <a:ext cx="3896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Comunicación con el servidor</a:t>
            </a:r>
            <a:endParaRPr sz="3200" b="1">
              <a:solidFill>
                <a:schemeClr val="dk1"/>
              </a:solidFill>
              <a:highlight>
                <a:schemeClr val="lt1"/>
              </a:highlight>
              <a:latin typeface="DM Sans"/>
              <a:ea typeface="DM Sans"/>
              <a:cs typeface="DM Sans"/>
              <a:sym typeface="DM Sans"/>
            </a:endParaRPr>
          </a:p>
        </p:txBody>
      </p:sp>
      <p:sp>
        <p:nvSpPr>
          <p:cNvPr id="162" name="Google Shape;162;p26"/>
          <p:cNvSpPr txBox="1"/>
          <p:nvPr/>
        </p:nvSpPr>
        <p:spPr>
          <a:xfrm>
            <a:off x="483100" y="2416925"/>
            <a:ext cx="3812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1"/>
                </a:solidFill>
                <a:latin typeface="DM Sans"/>
                <a:ea typeface="DM Sans"/>
                <a:cs typeface="DM Sans"/>
                <a:sym typeface="DM Sans"/>
              </a:rPr>
              <a:t>El dominio está asociado a un servidor, es decir, un ordenador que tiene la aplicación web (el servidor aloja la aplicación web). Cuando carga el sitio, el usuario visualiza la parte frontal de la aplicación llamada </a:t>
            </a:r>
            <a:r>
              <a:rPr lang="es" sz="1200" b="1">
                <a:solidFill>
                  <a:schemeClr val="dk1"/>
                </a:solidFill>
                <a:latin typeface="DM Sans"/>
                <a:ea typeface="DM Sans"/>
                <a:cs typeface="DM Sans"/>
                <a:sym typeface="DM Sans"/>
              </a:rPr>
              <a:t>front-end</a:t>
            </a:r>
            <a:r>
              <a:rPr lang="es" sz="1200">
                <a:solidFill>
                  <a:schemeClr val="dk1"/>
                </a:solidFill>
                <a:latin typeface="DM Sans"/>
                <a:ea typeface="DM Sans"/>
                <a:cs typeface="DM Sans"/>
                <a:sym typeface="DM Sans"/>
              </a:rPr>
              <a:t> o </a:t>
            </a:r>
            <a:r>
              <a:rPr lang="es" sz="1200" b="1">
                <a:solidFill>
                  <a:schemeClr val="dk1"/>
                </a:solidFill>
                <a:latin typeface="DM Sans"/>
                <a:ea typeface="DM Sans"/>
                <a:cs typeface="DM Sans"/>
                <a:sym typeface="DM Sans"/>
              </a:rPr>
              <a:t>lado del cliente</a:t>
            </a:r>
            <a:r>
              <a:rPr lang="es" sz="1200">
                <a:solidFill>
                  <a:schemeClr val="dk1"/>
                </a:solidFill>
                <a:latin typeface="DM Sans"/>
                <a:ea typeface="DM Sans"/>
                <a:cs typeface="DM Sans"/>
                <a:sym typeface="DM Sans"/>
              </a:rPr>
              <a:t>, con la que puede interactuar 💻.</a:t>
            </a:r>
            <a:endParaRPr sz="1200">
              <a:solidFill>
                <a:schemeClr val="dk1"/>
              </a:solidFill>
              <a:latin typeface="DM Sans"/>
              <a:ea typeface="DM Sans"/>
              <a:cs typeface="DM Sans"/>
              <a:sym typeface="DM Sans"/>
            </a:endParaRPr>
          </a:p>
        </p:txBody>
      </p:sp>
      <p:pic>
        <p:nvPicPr>
          <p:cNvPr id="163" name="Google Shape;163;p26"/>
          <p:cNvPicPr preferRelativeResize="0"/>
          <p:nvPr/>
        </p:nvPicPr>
        <p:blipFill>
          <a:blip r:embed="rId4">
            <a:alphaModFix/>
          </a:blip>
          <a:stretch>
            <a:fillRect/>
          </a:stretch>
        </p:blipFill>
        <p:spPr>
          <a:xfrm>
            <a:off x="4857775" y="2008375"/>
            <a:ext cx="3710100" cy="2110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p:nvPr/>
        </p:nvSpPr>
        <p:spPr>
          <a:xfrm>
            <a:off x="475500" y="1137575"/>
            <a:ext cx="7169400" cy="337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300">
                <a:solidFill>
                  <a:srgbClr val="B7B7B7"/>
                </a:solidFill>
                <a:latin typeface="DM Sans"/>
                <a:ea typeface="DM Sans"/>
                <a:cs typeface="DM Sans"/>
                <a:sym typeface="DM Sans"/>
              </a:rPr>
              <a:t>Las apps modernas suelen generar </a:t>
            </a:r>
            <a:r>
              <a:rPr lang="es" sz="2300" b="1">
                <a:solidFill>
                  <a:srgbClr val="B7B7B7"/>
                </a:solidFill>
                <a:latin typeface="DM Sans"/>
                <a:ea typeface="DM Sans"/>
                <a:cs typeface="DM Sans"/>
                <a:sym typeface="DM Sans"/>
              </a:rPr>
              <a:t>experiencias de usuario enriquecidas</a:t>
            </a:r>
            <a:r>
              <a:rPr lang="es" sz="2300">
                <a:solidFill>
                  <a:srgbClr val="B7B7B7"/>
                </a:solidFill>
                <a:latin typeface="DM Sans"/>
                <a:ea typeface="DM Sans"/>
                <a:cs typeface="DM Sans"/>
                <a:sym typeface="DM Sans"/>
              </a:rPr>
              <a:t> gracias a su conexión a servicios de datos 📲. Las apps consumen recursos provistos por algún servidor (back-end), o envía datos a éste para almacenarlos de forma persistente.</a:t>
            </a:r>
            <a:endParaRPr sz="2300">
              <a:solidFill>
                <a:srgbClr val="B7B7B7"/>
              </a:solidFill>
              <a:latin typeface="DM Sans"/>
              <a:ea typeface="DM Sans"/>
              <a:cs typeface="DM Sans"/>
              <a:sym typeface="DM Sans"/>
            </a:endParaRPr>
          </a:p>
          <a:p>
            <a:pPr marL="0" lvl="0" indent="0" algn="l" rtl="0">
              <a:spcBef>
                <a:spcPts val="0"/>
              </a:spcBef>
              <a:spcAft>
                <a:spcPts val="0"/>
              </a:spcAft>
              <a:buNone/>
            </a:pPr>
            <a:r>
              <a:rPr lang="es" sz="2300">
                <a:solidFill>
                  <a:srgbClr val="B7B7B7"/>
                </a:solidFill>
                <a:latin typeface="DM Sans"/>
                <a:ea typeface="DM Sans"/>
                <a:cs typeface="DM Sans"/>
                <a:sym typeface="DM Sans"/>
              </a:rPr>
              <a:t>Es fundamental aprender a dominar los métodos para realizar este intercambio de información y comprender el protocolo implicado.</a:t>
            </a:r>
            <a:endParaRPr sz="2300">
              <a:solidFill>
                <a:srgbClr val="B7B7B7"/>
              </a:solidFill>
              <a:latin typeface="DM Sans"/>
              <a:ea typeface="DM Sans"/>
              <a:cs typeface="DM Sans"/>
              <a:sym typeface="DM Sans"/>
            </a:endParaRPr>
          </a:p>
        </p:txBody>
      </p:sp>
      <p:sp>
        <p:nvSpPr>
          <p:cNvPr id="169" name="Google Shape;169;p27"/>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pic>
        <p:nvPicPr>
          <p:cNvPr id="171" name="Google Shape;171;p27" title="ícono de para recordar"/>
          <p:cNvPicPr preferRelativeResize="0"/>
          <p:nvPr/>
        </p:nvPicPr>
        <p:blipFill>
          <a:blip r:embed="rId3">
            <a:alphaModFix/>
          </a:blip>
          <a:stretch>
            <a:fillRect/>
          </a:stretch>
        </p:blipFill>
        <p:spPr>
          <a:xfrm>
            <a:off x="540861" y="551786"/>
            <a:ext cx="264076" cy="264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177" name="Google Shape;177;p28"/>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PETICIONES HTTP</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178" name="Google Shape;178;p28"/>
          <p:cNvGrpSpPr/>
          <p:nvPr/>
        </p:nvGrpSpPr>
        <p:grpSpPr>
          <a:xfrm>
            <a:off x="473351" y="619523"/>
            <a:ext cx="738900" cy="738900"/>
            <a:chOff x="473351" y="619523"/>
            <a:chExt cx="738900" cy="738900"/>
          </a:xfrm>
        </p:grpSpPr>
        <p:sp>
          <p:nvSpPr>
            <p:cNvPr id="179" name="Google Shape;179;p2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187" name="Google Shape;187;p29"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188" name="Google Shape;188;p29"/>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189" name="Google Shape;189;p29"/>
          <p:cNvSpPr txBox="1"/>
          <p:nvPr/>
        </p:nvSpPr>
        <p:spPr>
          <a:xfrm>
            <a:off x="483100" y="2075075"/>
            <a:ext cx="3812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El mecanismo por el cual se piden y proveen datos a través de internet es </a:t>
            </a:r>
            <a:r>
              <a:rPr lang="es" sz="1200" b="1">
                <a:solidFill>
                  <a:schemeClr val="dk1"/>
                </a:solidFill>
                <a:latin typeface="DM Sans"/>
                <a:ea typeface="DM Sans"/>
                <a:cs typeface="DM Sans"/>
                <a:sym typeface="DM Sans"/>
              </a:rPr>
              <a:t>HTTP</a:t>
            </a:r>
            <a:r>
              <a:rPr lang="es" sz="1200">
                <a:solidFill>
                  <a:schemeClr val="dk1"/>
                </a:solidFill>
                <a:latin typeface="DM Sans"/>
                <a:ea typeface="DM Sans"/>
                <a:cs typeface="DM Sans"/>
                <a:sym typeface="DM Sans"/>
              </a:rPr>
              <a:t> (Hypertext Transfer Protocol). </a:t>
            </a: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Cuando emitimos una orden al navegador, hace una petición (o request) HTTP a algún servidor. Luego, la recibirá, procesará y nos devolverá una respuesta con información que utilizaremos en la aplicación 🌐.</a:t>
            </a:r>
            <a:endParaRPr sz="1200">
              <a:solidFill>
                <a:schemeClr val="dk1"/>
              </a:solidFill>
              <a:latin typeface="DM Sans"/>
              <a:ea typeface="DM Sans"/>
              <a:cs typeface="DM Sans"/>
              <a:sym typeface="DM Sans"/>
            </a:endParaRPr>
          </a:p>
        </p:txBody>
      </p:sp>
      <p:pic>
        <p:nvPicPr>
          <p:cNvPr id="190" name="Google Shape;190;p29"/>
          <p:cNvPicPr preferRelativeResize="0"/>
          <p:nvPr/>
        </p:nvPicPr>
        <p:blipFill>
          <a:blip r:embed="rId4">
            <a:alphaModFix/>
          </a:blip>
          <a:stretch>
            <a:fillRect/>
          </a:stretch>
        </p:blipFill>
        <p:spPr>
          <a:xfrm>
            <a:off x="5470663" y="1750388"/>
            <a:ext cx="2311675" cy="231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197" name="Google Shape;197;p30"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198" name="Google Shape;198;p30"/>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199" name="Google Shape;199;p30"/>
          <p:cNvSpPr txBox="1"/>
          <p:nvPr/>
        </p:nvSpPr>
        <p:spPr>
          <a:xfrm>
            <a:off x="483100" y="1993575"/>
            <a:ext cx="38124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1"/>
                </a:solidFill>
                <a:latin typeface="DM Sans"/>
                <a:ea typeface="DM Sans"/>
                <a:cs typeface="DM Sans"/>
                <a:sym typeface="DM Sans"/>
              </a:rPr>
              <a:t>Estas peticiones que debemos hacer están definidas por varias partes:</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457200" lvl="0" indent="-304800" algn="l" rtl="0">
              <a:lnSpc>
                <a:spcPct val="200000"/>
              </a:lnSpc>
              <a:spcBef>
                <a:spcPts val="0"/>
              </a:spcBef>
              <a:spcAft>
                <a:spcPts val="0"/>
              </a:spcAft>
              <a:buClr>
                <a:schemeClr val="accent4"/>
              </a:buClr>
              <a:buSzPts val="1200"/>
              <a:buFont typeface="DM Sans"/>
              <a:buChar char="✓"/>
            </a:pPr>
            <a:r>
              <a:rPr lang="es" sz="1200">
                <a:solidFill>
                  <a:schemeClr val="dk1"/>
                </a:solidFill>
                <a:latin typeface="DM Sans"/>
                <a:ea typeface="DM Sans"/>
                <a:cs typeface="DM Sans"/>
                <a:sym typeface="DM Sans"/>
              </a:rPr>
              <a:t>Una URL o dirección.</a:t>
            </a:r>
            <a:endParaRPr sz="1200">
              <a:solidFill>
                <a:schemeClr val="dk1"/>
              </a:solidFill>
              <a:latin typeface="DM Sans"/>
              <a:ea typeface="DM Sans"/>
              <a:cs typeface="DM Sans"/>
              <a:sym typeface="DM Sans"/>
            </a:endParaRPr>
          </a:p>
          <a:p>
            <a:pPr marL="457200" lvl="0" indent="-304800" algn="l" rtl="0">
              <a:lnSpc>
                <a:spcPct val="200000"/>
              </a:lnSpc>
              <a:spcBef>
                <a:spcPts val="0"/>
              </a:spcBef>
              <a:spcAft>
                <a:spcPts val="0"/>
              </a:spcAft>
              <a:buClr>
                <a:schemeClr val="accent4"/>
              </a:buClr>
              <a:buSzPts val="1200"/>
              <a:buFont typeface="DM Sans"/>
              <a:buChar char="✓"/>
            </a:pPr>
            <a:r>
              <a:rPr lang="es" sz="1200">
                <a:solidFill>
                  <a:schemeClr val="dk1"/>
                </a:solidFill>
                <a:latin typeface="DM Sans"/>
                <a:ea typeface="DM Sans"/>
                <a:cs typeface="DM Sans"/>
                <a:sym typeface="DM Sans"/>
              </a:rPr>
              <a:t>Un método (GET, POST, PUT, DELETE).</a:t>
            </a:r>
            <a:endParaRPr sz="1200">
              <a:solidFill>
                <a:schemeClr val="dk1"/>
              </a:solidFill>
              <a:latin typeface="DM Sans"/>
              <a:ea typeface="DM Sans"/>
              <a:cs typeface="DM Sans"/>
              <a:sym typeface="DM Sans"/>
            </a:endParaRPr>
          </a:p>
          <a:p>
            <a:pPr marL="457200" lvl="0" indent="-304800" algn="l" rtl="0">
              <a:lnSpc>
                <a:spcPct val="200000"/>
              </a:lnSpc>
              <a:spcBef>
                <a:spcPts val="0"/>
              </a:spcBef>
              <a:spcAft>
                <a:spcPts val="0"/>
              </a:spcAft>
              <a:buClr>
                <a:schemeClr val="accent4"/>
              </a:buClr>
              <a:buSzPts val="1200"/>
              <a:buFont typeface="DM Sans"/>
              <a:buChar char="✓"/>
            </a:pPr>
            <a:r>
              <a:rPr lang="es" sz="1200">
                <a:solidFill>
                  <a:schemeClr val="dk1"/>
                </a:solidFill>
                <a:latin typeface="DM Sans"/>
                <a:ea typeface="DM Sans"/>
                <a:cs typeface="DM Sans"/>
                <a:sym typeface="DM Sans"/>
              </a:rPr>
              <a:t>Headers.</a:t>
            </a:r>
            <a:endParaRPr sz="1200">
              <a:solidFill>
                <a:schemeClr val="dk1"/>
              </a:solidFill>
              <a:latin typeface="DM Sans"/>
              <a:ea typeface="DM Sans"/>
              <a:cs typeface="DM Sans"/>
              <a:sym typeface="DM Sans"/>
            </a:endParaRPr>
          </a:p>
          <a:p>
            <a:pPr marL="457200" lvl="0" indent="-304800" algn="l" rtl="0">
              <a:lnSpc>
                <a:spcPct val="200000"/>
              </a:lnSpc>
              <a:spcBef>
                <a:spcPts val="0"/>
              </a:spcBef>
              <a:spcAft>
                <a:spcPts val="0"/>
              </a:spcAft>
              <a:buClr>
                <a:schemeClr val="accent4"/>
              </a:buClr>
              <a:buSzPts val="1200"/>
              <a:buFont typeface="DM Sans"/>
              <a:buChar char="✓"/>
            </a:pPr>
            <a:r>
              <a:rPr lang="es" sz="1200">
                <a:solidFill>
                  <a:schemeClr val="dk1"/>
                </a:solidFill>
                <a:latin typeface="DM Sans"/>
                <a:ea typeface="DM Sans"/>
                <a:cs typeface="DM Sans"/>
                <a:sym typeface="DM Sans"/>
              </a:rPr>
              <a:t>Body.</a:t>
            </a:r>
            <a:endParaRPr sz="1200">
              <a:solidFill>
                <a:schemeClr val="dk1"/>
              </a:solidFill>
              <a:latin typeface="DM Sans"/>
              <a:ea typeface="DM Sans"/>
              <a:cs typeface="DM Sans"/>
              <a:sym typeface="DM Sans"/>
            </a:endParaRPr>
          </a:p>
          <a:p>
            <a:pPr marL="457200" lvl="0" indent="-304800" algn="l" rtl="0">
              <a:lnSpc>
                <a:spcPct val="200000"/>
              </a:lnSpc>
              <a:spcBef>
                <a:spcPts val="0"/>
              </a:spcBef>
              <a:spcAft>
                <a:spcPts val="0"/>
              </a:spcAft>
              <a:buClr>
                <a:schemeClr val="accent4"/>
              </a:buClr>
              <a:buSzPts val="1200"/>
              <a:buFont typeface="DM Sans"/>
              <a:buChar char="✓"/>
            </a:pPr>
            <a:r>
              <a:rPr lang="es" sz="1200">
                <a:solidFill>
                  <a:schemeClr val="dk1"/>
                </a:solidFill>
                <a:latin typeface="DM Sans"/>
                <a:ea typeface="DM Sans"/>
                <a:cs typeface="DM Sans"/>
                <a:sym typeface="DM Sans"/>
              </a:rPr>
              <a:t>Parámetros (Query Params o URL Params)</a:t>
            </a:r>
            <a:endParaRPr sz="1200">
              <a:solidFill>
                <a:schemeClr val="dk1"/>
              </a:solidFill>
              <a:latin typeface="DM Sans"/>
              <a:ea typeface="DM Sans"/>
              <a:cs typeface="DM Sans"/>
              <a:sym typeface="DM Sans"/>
            </a:endParaRPr>
          </a:p>
        </p:txBody>
      </p:sp>
      <p:pic>
        <p:nvPicPr>
          <p:cNvPr id="200" name="Google Shape;200;p30"/>
          <p:cNvPicPr preferRelativeResize="0"/>
          <p:nvPr/>
        </p:nvPicPr>
        <p:blipFill>
          <a:blip r:embed="rId4">
            <a:alphaModFix/>
          </a:blip>
          <a:stretch>
            <a:fillRect/>
          </a:stretch>
        </p:blipFill>
        <p:spPr>
          <a:xfrm>
            <a:off x="5505513" y="2038338"/>
            <a:ext cx="2311675" cy="231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207" name="Google Shape;207;p31"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208" name="Google Shape;208;p31"/>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209" name="Google Shape;209;p31"/>
          <p:cNvSpPr txBox="1"/>
          <p:nvPr/>
        </p:nvSpPr>
        <p:spPr>
          <a:xfrm>
            <a:off x="483100" y="2158700"/>
            <a:ext cx="3812400" cy="14775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accent4"/>
              </a:buClr>
              <a:buSzPts val="1200"/>
              <a:buFont typeface="DM Sans"/>
              <a:buChar char="✓"/>
            </a:pPr>
            <a:r>
              <a:rPr lang="es" sz="1200" b="1">
                <a:solidFill>
                  <a:schemeClr val="dk1"/>
                </a:solidFill>
                <a:highlight>
                  <a:schemeClr val="accent6"/>
                </a:highlight>
                <a:latin typeface="DM Sans"/>
                <a:ea typeface="DM Sans"/>
                <a:cs typeface="DM Sans"/>
                <a:sym typeface="DM Sans"/>
              </a:rPr>
              <a:t>URL:</a:t>
            </a:r>
            <a:r>
              <a:rPr lang="es"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Cuando nos comunicamos con un servidor para pedir información lo hacemos a través de una URL, ya que éste es un programa alojado en algún host y nos comunicamos con él a través de la dirección correcta.</a:t>
            </a:r>
            <a:endParaRPr sz="1200">
              <a:solidFill>
                <a:schemeClr val="dk1"/>
              </a:solidFill>
              <a:latin typeface="DM Sans"/>
              <a:ea typeface="DM Sans"/>
              <a:cs typeface="DM Sans"/>
              <a:sym typeface="DM Sans"/>
            </a:endParaRPr>
          </a:p>
        </p:txBody>
      </p:sp>
      <p:pic>
        <p:nvPicPr>
          <p:cNvPr id="210" name="Google Shape;210;p31"/>
          <p:cNvPicPr preferRelativeResize="0"/>
          <p:nvPr/>
        </p:nvPicPr>
        <p:blipFill>
          <a:blip r:embed="rId4">
            <a:alphaModFix/>
          </a:blip>
          <a:stretch>
            <a:fillRect/>
          </a:stretch>
        </p:blipFill>
        <p:spPr>
          <a:xfrm>
            <a:off x="4770319" y="2096106"/>
            <a:ext cx="3630550" cy="1602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217" name="Google Shape;217;p32"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218" name="Google Shape;218;p32"/>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219" name="Google Shape;219;p32"/>
          <p:cNvSpPr txBox="1"/>
          <p:nvPr/>
        </p:nvSpPr>
        <p:spPr>
          <a:xfrm>
            <a:off x="483100" y="2075075"/>
            <a:ext cx="38124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a:solidFill>
                <a:schemeClr val="dk1"/>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b="1">
                <a:solidFill>
                  <a:schemeClr val="dk1"/>
                </a:solidFill>
                <a:highlight>
                  <a:schemeClr val="accent6"/>
                </a:highlight>
                <a:latin typeface="DM Sans"/>
                <a:ea typeface="DM Sans"/>
                <a:cs typeface="DM Sans"/>
                <a:sym typeface="DM Sans"/>
              </a:rPr>
              <a:t>MÉTODO:</a:t>
            </a:r>
            <a:r>
              <a:rPr lang="es"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Cada petición que hacemos está acompañada por un verbo que indica al servidor cuál es nuestra intención 🎯. El servidor tiene la capacidad de escuchar distintas peticiones en la misma URL, decidir a cuál responder y cómo. Son 4 los verbos más utilizados, aunque hay muchos más: Get, Post, Put &amp; Delete.</a:t>
            </a:r>
            <a:endParaRPr sz="12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226" name="Google Shape;226;p33"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227" name="Google Shape;227;p33"/>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228" name="Google Shape;228;p33"/>
          <p:cNvSpPr txBox="1"/>
          <p:nvPr/>
        </p:nvSpPr>
        <p:spPr>
          <a:xfrm>
            <a:off x="483100" y="2075075"/>
            <a:ext cx="5789400" cy="230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a:solidFill>
                <a:schemeClr val="dk1"/>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b="1">
                <a:solidFill>
                  <a:schemeClr val="dk1"/>
                </a:solidFill>
                <a:highlight>
                  <a:schemeClr val="accent6"/>
                </a:highlight>
                <a:latin typeface="DM Sans"/>
                <a:ea typeface="DM Sans"/>
                <a:cs typeface="DM Sans"/>
                <a:sym typeface="DM Sans"/>
              </a:rPr>
              <a:t>MÉTODO:</a:t>
            </a:r>
            <a:r>
              <a:rPr lang="es"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457200" lvl="0" indent="-304800" algn="l" rtl="0">
              <a:lnSpc>
                <a:spcPct val="150000"/>
              </a:lnSpc>
              <a:spcBef>
                <a:spcPts val="0"/>
              </a:spcBef>
              <a:spcAft>
                <a:spcPts val="0"/>
              </a:spcAft>
              <a:buClr>
                <a:schemeClr val="accent4"/>
              </a:buClr>
              <a:buSzPts val="1200"/>
              <a:buFont typeface="DM Sans"/>
              <a:buChar char="●"/>
            </a:pPr>
            <a:r>
              <a:rPr lang="es" sz="1200" b="1">
                <a:solidFill>
                  <a:schemeClr val="dk1"/>
                </a:solidFill>
                <a:latin typeface="DM Sans"/>
                <a:ea typeface="DM Sans"/>
                <a:cs typeface="DM Sans"/>
                <a:sym typeface="DM Sans"/>
              </a:rPr>
              <a:t>GET:</a:t>
            </a:r>
            <a:r>
              <a:rPr lang="es" sz="1200">
                <a:solidFill>
                  <a:schemeClr val="dk1"/>
                </a:solidFill>
                <a:latin typeface="DM Sans"/>
                <a:ea typeface="DM Sans"/>
                <a:cs typeface="DM Sans"/>
                <a:sym typeface="DM Sans"/>
              </a:rPr>
              <a:t> Para obtener información (o recurso) del servidor. Suelen ser las más utilizadas.</a:t>
            </a:r>
            <a:endParaRPr sz="1200">
              <a:solidFill>
                <a:schemeClr val="dk1"/>
              </a:solidFill>
              <a:latin typeface="DM Sans"/>
              <a:ea typeface="DM Sans"/>
              <a:cs typeface="DM Sans"/>
              <a:sym typeface="DM Sans"/>
            </a:endParaRPr>
          </a:p>
          <a:p>
            <a:pPr marL="457200" lvl="0" indent="-304800" algn="l" rtl="0">
              <a:lnSpc>
                <a:spcPct val="150000"/>
              </a:lnSpc>
              <a:spcBef>
                <a:spcPts val="0"/>
              </a:spcBef>
              <a:spcAft>
                <a:spcPts val="0"/>
              </a:spcAft>
              <a:buClr>
                <a:schemeClr val="accent4"/>
              </a:buClr>
              <a:buSzPts val="1200"/>
              <a:buFont typeface="DM Sans"/>
              <a:buChar char="●"/>
            </a:pPr>
            <a:r>
              <a:rPr lang="es" sz="1200" b="1">
                <a:solidFill>
                  <a:schemeClr val="dk1"/>
                </a:solidFill>
                <a:latin typeface="DM Sans"/>
                <a:ea typeface="DM Sans"/>
                <a:cs typeface="DM Sans"/>
                <a:sym typeface="DM Sans"/>
              </a:rPr>
              <a:t>POST:</a:t>
            </a:r>
            <a:r>
              <a:rPr lang="es" sz="1200">
                <a:solidFill>
                  <a:schemeClr val="dk1"/>
                </a:solidFill>
                <a:latin typeface="DM Sans"/>
                <a:ea typeface="DM Sans"/>
                <a:cs typeface="DM Sans"/>
                <a:sym typeface="DM Sans"/>
              </a:rPr>
              <a:t> Para enviar información al servidor para crear algún recurso.</a:t>
            </a:r>
            <a:endParaRPr sz="1200">
              <a:solidFill>
                <a:schemeClr val="dk1"/>
              </a:solidFill>
              <a:latin typeface="DM Sans"/>
              <a:ea typeface="DM Sans"/>
              <a:cs typeface="DM Sans"/>
              <a:sym typeface="DM Sans"/>
            </a:endParaRPr>
          </a:p>
          <a:p>
            <a:pPr marL="457200" lvl="0" indent="-304800" algn="l" rtl="0">
              <a:lnSpc>
                <a:spcPct val="150000"/>
              </a:lnSpc>
              <a:spcBef>
                <a:spcPts val="0"/>
              </a:spcBef>
              <a:spcAft>
                <a:spcPts val="0"/>
              </a:spcAft>
              <a:buClr>
                <a:schemeClr val="accent4"/>
              </a:buClr>
              <a:buSzPts val="1200"/>
              <a:buFont typeface="DM Sans"/>
              <a:buChar char="●"/>
            </a:pPr>
            <a:r>
              <a:rPr lang="es" sz="1200" b="1">
                <a:solidFill>
                  <a:schemeClr val="dk1"/>
                </a:solidFill>
                <a:latin typeface="DM Sans"/>
                <a:ea typeface="DM Sans"/>
                <a:cs typeface="DM Sans"/>
                <a:sym typeface="DM Sans"/>
              </a:rPr>
              <a:t>PUT:</a:t>
            </a:r>
            <a:r>
              <a:rPr lang="es" sz="1200">
                <a:solidFill>
                  <a:schemeClr val="dk1"/>
                </a:solidFill>
                <a:latin typeface="DM Sans"/>
                <a:ea typeface="DM Sans"/>
                <a:cs typeface="DM Sans"/>
                <a:sym typeface="DM Sans"/>
              </a:rPr>
              <a:t> Para crear o modificar algún recurso en el servidor.</a:t>
            </a:r>
            <a:endParaRPr sz="1200">
              <a:solidFill>
                <a:schemeClr val="dk1"/>
              </a:solidFill>
              <a:latin typeface="DM Sans"/>
              <a:ea typeface="DM Sans"/>
              <a:cs typeface="DM Sans"/>
              <a:sym typeface="DM Sans"/>
            </a:endParaRPr>
          </a:p>
          <a:p>
            <a:pPr marL="457200" lvl="0" indent="-304800" algn="l" rtl="0">
              <a:lnSpc>
                <a:spcPct val="150000"/>
              </a:lnSpc>
              <a:spcBef>
                <a:spcPts val="0"/>
              </a:spcBef>
              <a:spcAft>
                <a:spcPts val="0"/>
              </a:spcAft>
              <a:buClr>
                <a:schemeClr val="accent4"/>
              </a:buClr>
              <a:buSzPts val="1200"/>
              <a:buFont typeface="DM Sans"/>
              <a:buChar char="●"/>
            </a:pPr>
            <a:r>
              <a:rPr lang="es" sz="1200" b="1">
                <a:solidFill>
                  <a:schemeClr val="dk1"/>
                </a:solidFill>
                <a:latin typeface="DM Sans"/>
                <a:ea typeface="DM Sans"/>
                <a:cs typeface="DM Sans"/>
                <a:sym typeface="DM Sans"/>
              </a:rPr>
              <a:t>DELETE:</a:t>
            </a:r>
            <a:r>
              <a:rPr lang="es" sz="1200">
                <a:solidFill>
                  <a:schemeClr val="dk1"/>
                </a:solidFill>
                <a:latin typeface="DM Sans"/>
                <a:ea typeface="DM Sans"/>
                <a:cs typeface="DM Sans"/>
                <a:sym typeface="DM Sans"/>
              </a:rPr>
              <a:t> Para eliminar algún recurso en el servidor.</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6"/>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AJAX  &amp; Fetch</a:t>
            </a:r>
            <a:endParaRPr sz="4000" b="1">
              <a:solidFill>
                <a:srgbClr val="EAFF6A"/>
              </a:solidFill>
              <a:latin typeface="DM Sans"/>
              <a:ea typeface="DM Sans"/>
              <a:cs typeface="DM Sans"/>
              <a:sym typeface="DM Sans"/>
            </a:endParaRPr>
          </a:p>
        </p:txBody>
      </p:sp>
      <p:sp>
        <p:nvSpPr>
          <p:cNvPr id="54" name="Google Shape;54;p1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b="1">
                <a:solidFill>
                  <a:schemeClr val="lt1"/>
                </a:solidFill>
                <a:latin typeface="DM Sans"/>
                <a:ea typeface="DM Sans"/>
                <a:cs typeface="DM Sans"/>
                <a:sym typeface="DM Sans"/>
              </a:rPr>
              <a:t>Clase 16.</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55" name="Google Shape;55;p16"/>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4"/>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235" name="Google Shape;235;p34"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236" name="Google Shape;236;p34"/>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237" name="Google Shape;237;p34"/>
          <p:cNvSpPr txBox="1"/>
          <p:nvPr/>
        </p:nvSpPr>
        <p:spPr>
          <a:xfrm>
            <a:off x="483100" y="2075075"/>
            <a:ext cx="3812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a:solidFill>
                <a:schemeClr val="dk1"/>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b="1">
                <a:solidFill>
                  <a:schemeClr val="dk1"/>
                </a:solidFill>
                <a:highlight>
                  <a:schemeClr val="accent6"/>
                </a:highlight>
                <a:latin typeface="DM Sans"/>
                <a:ea typeface="DM Sans"/>
                <a:cs typeface="DM Sans"/>
                <a:sym typeface="DM Sans"/>
              </a:rPr>
              <a:t>MÉTODO:</a:t>
            </a:r>
            <a:r>
              <a:rPr lang="es"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Las peticiones de tipo </a:t>
            </a:r>
            <a:r>
              <a:rPr lang="es" sz="1200" b="1">
                <a:solidFill>
                  <a:schemeClr val="dk1"/>
                </a:solidFill>
                <a:latin typeface="DM Sans"/>
                <a:ea typeface="DM Sans"/>
                <a:cs typeface="DM Sans"/>
                <a:sym typeface="DM Sans"/>
              </a:rPr>
              <a:t>POST y PUT</a:t>
            </a:r>
            <a:r>
              <a:rPr lang="es" sz="1200">
                <a:solidFill>
                  <a:schemeClr val="dk1"/>
                </a:solidFill>
                <a:latin typeface="DM Sans"/>
                <a:ea typeface="DM Sans"/>
                <a:cs typeface="DM Sans"/>
                <a:sym typeface="DM Sans"/>
              </a:rPr>
              <a:t> van acompañadas de un </a:t>
            </a:r>
            <a:r>
              <a:rPr lang="es" sz="1200" b="1">
                <a:solidFill>
                  <a:schemeClr val="dk1"/>
                </a:solidFill>
                <a:latin typeface="DM Sans"/>
                <a:ea typeface="DM Sans"/>
                <a:cs typeface="DM Sans"/>
                <a:sym typeface="DM Sans"/>
              </a:rPr>
              <a:t>body </a:t>
            </a:r>
            <a:r>
              <a:rPr lang="es" sz="1200">
                <a:solidFill>
                  <a:schemeClr val="dk1"/>
                </a:solidFill>
                <a:latin typeface="DM Sans"/>
                <a:ea typeface="DM Sans"/>
                <a:cs typeface="DM Sans"/>
                <a:sym typeface="DM Sans"/>
              </a:rPr>
              <a:t>(cuerpo de la request) donde se definen los datos o información a enviar al servidor. GET o DELETE, por su parte, no tienen body ya que no necesitan enviar datos adjuntos.</a:t>
            </a:r>
            <a:endParaRPr sz="12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5"/>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244" name="Google Shape;244;p35"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245" name="Google Shape;245;p35"/>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246" name="Google Shape;246;p35"/>
          <p:cNvSpPr txBox="1"/>
          <p:nvPr/>
        </p:nvSpPr>
        <p:spPr>
          <a:xfrm>
            <a:off x="483100" y="2186600"/>
            <a:ext cx="3812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a:solidFill>
                <a:schemeClr val="dk1"/>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b="1">
                <a:solidFill>
                  <a:schemeClr val="dk1"/>
                </a:solidFill>
                <a:highlight>
                  <a:schemeClr val="accent6"/>
                </a:highlight>
                <a:latin typeface="DM Sans"/>
                <a:ea typeface="DM Sans"/>
                <a:cs typeface="DM Sans"/>
                <a:sym typeface="DM Sans"/>
              </a:rPr>
              <a:t>BODY:</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Es el espacio en la petición donde se definen l</a:t>
            </a:r>
            <a:r>
              <a:rPr lang="es" sz="1200" b="1">
                <a:solidFill>
                  <a:schemeClr val="dk1"/>
                </a:solidFill>
                <a:latin typeface="DM Sans"/>
                <a:ea typeface="DM Sans"/>
                <a:cs typeface="DM Sans"/>
                <a:sym typeface="DM Sans"/>
              </a:rPr>
              <a:t>os datos a enviar al servidor</a:t>
            </a:r>
            <a:r>
              <a:rPr lang="es"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p:txBody>
      </p:sp>
      <p:pic>
        <p:nvPicPr>
          <p:cNvPr id="247" name="Google Shape;247;p35"/>
          <p:cNvPicPr preferRelativeResize="0"/>
          <p:nvPr/>
        </p:nvPicPr>
        <p:blipFill rotWithShape="1">
          <a:blip r:embed="rId4">
            <a:alphaModFix/>
          </a:blip>
          <a:srcRect t="15682"/>
          <a:stretch/>
        </p:blipFill>
        <p:spPr>
          <a:xfrm>
            <a:off x="4351350" y="2186588"/>
            <a:ext cx="4317150" cy="1711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254" name="Google Shape;254;p36"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255" name="Google Shape;255;p36"/>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256" name="Google Shape;256;p36"/>
          <p:cNvSpPr txBox="1"/>
          <p:nvPr/>
        </p:nvSpPr>
        <p:spPr>
          <a:xfrm>
            <a:off x="483100" y="2075075"/>
            <a:ext cx="38124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a:solidFill>
                <a:schemeClr val="dk1"/>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b="1">
                <a:solidFill>
                  <a:schemeClr val="dk1"/>
                </a:solidFill>
                <a:highlight>
                  <a:schemeClr val="accent6"/>
                </a:highlight>
                <a:latin typeface="DM Sans"/>
                <a:ea typeface="DM Sans"/>
                <a:cs typeface="DM Sans"/>
                <a:sym typeface="DM Sans"/>
              </a:rPr>
              <a:t>HEADERS:</a:t>
            </a:r>
            <a:r>
              <a:rPr lang="es"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Las cabeceras (headers) HTTP permiten al cliente y servidor enviar información sobre la petición y la respuesta. Los headers incluyen información sobre la petición para establecer una </a:t>
            </a:r>
            <a:r>
              <a:rPr lang="es" sz="1200" b="1">
                <a:solidFill>
                  <a:schemeClr val="dk1"/>
                </a:solidFill>
                <a:latin typeface="DM Sans"/>
                <a:ea typeface="DM Sans"/>
                <a:cs typeface="DM Sans"/>
                <a:sym typeface="DM Sans"/>
              </a:rPr>
              <a:t>transferencia segura y clara</a:t>
            </a:r>
            <a:r>
              <a:rPr lang="es" sz="1200">
                <a:solidFill>
                  <a:schemeClr val="dk1"/>
                </a:solidFill>
                <a:latin typeface="DM Sans"/>
                <a:ea typeface="DM Sans"/>
                <a:cs typeface="DM Sans"/>
                <a:sym typeface="DM Sans"/>
              </a:rPr>
              <a:t>, y de ser necesario se pueden modificar para agregar datos adicionales 📃. </a:t>
            </a:r>
            <a:endParaRPr sz="12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263" name="Google Shape;263;p37"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264" name="Google Shape;264;p37"/>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265" name="Google Shape;265;p37"/>
          <p:cNvSpPr txBox="1"/>
          <p:nvPr/>
        </p:nvSpPr>
        <p:spPr>
          <a:xfrm>
            <a:off x="483100" y="2186600"/>
            <a:ext cx="3812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a:solidFill>
                <a:schemeClr val="dk1"/>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b="1">
                <a:solidFill>
                  <a:schemeClr val="dk1"/>
                </a:solidFill>
                <a:highlight>
                  <a:schemeClr val="accent6"/>
                </a:highlight>
                <a:latin typeface="DM Sans"/>
                <a:ea typeface="DM Sans"/>
                <a:cs typeface="DM Sans"/>
                <a:sym typeface="DM Sans"/>
              </a:rPr>
              <a:t>HEADERS:</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 No debemos confundir  información sobre la petición (headers) con los datos que la petición puede transferir (body).</a:t>
            </a:r>
            <a:endParaRPr sz="1200">
              <a:solidFill>
                <a:schemeClr val="dk1"/>
              </a:solidFill>
              <a:latin typeface="DM Sans"/>
              <a:ea typeface="DM Sans"/>
              <a:cs typeface="DM Sans"/>
              <a:sym typeface="DM Sans"/>
            </a:endParaRPr>
          </a:p>
        </p:txBody>
      </p:sp>
      <p:pic>
        <p:nvPicPr>
          <p:cNvPr id="266" name="Google Shape;266;p37"/>
          <p:cNvPicPr preferRelativeResize="0"/>
          <p:nvPr/>
        </p:nvPicPr>
        <p:blipFill>
          <a:blip r:embed="rId4">
            <a:alphaModFix/>
          </a:blip>
          <a:stretch>
            <a:fillRect/>
          </a:stretch>
        </p:blipFill>
        <p:spPr>
          <a:xfrm>
            <a:off x="4252300" y="1566925"/>
            <a:ext cx="4416200" cy="3024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273" name="Google Shape;273;p38"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274" name="Google Shape;274;p38"/>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275" name="Google Shape;275;p38"/>
          <p:cNvSpPr txBox="1"/>
          <p:nvPr/>
        </p:nvSpPr>
        <p:spPr>
          <a:xfrm>
            <a:off x="483100" y="2075075"/>
            <a:ext cx="3812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a:solidFill>
                <a:schemeClr val="dk1"/>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b="1">
                <a:solidFill>
                  <a:schemeClr val="dk1"/>
                </a:solidFill>
                <a:highlight>
                  <a:schemeClr val="accent6"/>
                </a:highlight>
                <a:latin typeface="DM Sans"/>
                <a:ea typeface="DM Sans"/>
                <a:cs typeface="DM Sans"/>
                <a:sym typeface="DM Sans"/>
              </a:rPr>
              <a:t>PARÁMETROS:</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Para especificar una petición, se puede enviar información adicional en la forma de parámetros a través de la URL. Tenemos dos formas de definir parámetros a través de la URL:</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457200" lvl="0" indent="-304800" algn="l" rtl="0">
              <a:lnSpc>
                <a:spcPct val="150000"/>
              </a:lnSpc>
              <a:spcBef>
                <a:spcPts val="0"/>
              </a:spcBef>
              <a:spcAft>
                <a:spcPts val="0"/>
              </a:spcAft>
              <a:buClr>
                <a:schemeClr val="accent4"/>
              </a:buClr>
              <a:buSzPts val="1200"/>
              <a:buFont typeface="DM Sans"/>
              <a:buChar char="●"/>
            </a:pPr>
            <a:r>
              <a:rPr lang="es" sz="1200">
                <a:solidFill>
                  <a:schemeClr val="dk1"/>
                </a:solidFill>
                <a:latin typeface="DM Sans"/>
                <a:ea typeface="DM Sans"/>
                <a:cs typeface="DM Sans"/>
                <a:sym typeface="DM Sans"/>
              </a:rPr>
              <a:t>Query params</a:t>
            </a:r>
            <a:endParaRPr sz="1200">
              <a:solidFill>
                <a:schemeClr val="dk1"/>
              </a:solidFill>
              <a:latin typeface="DM Sans"/>
              <a:ea typeface="DM Sans"/>
              <a:cs typeface="DM Sans"/>
              <a:sym typeface="DM Sans"/>
            </a:endParaRPr>
          </a:p>
          <a:p>
            <a:pPr marL="457200" lvl="0" indent="-304800" algn="l" rtl="0">
              <a:lnSpc>
                <a:spcPct val="150000"/>
              </a:lnSpc>
              <a:spcBef>
                <a:spcPts val="0"/>
              </a:spcBef>
              <a:spcAft>
                <a:spcPts val="0"/>
              </a:spcAft>
              <a:buClr>
                <a:schemeClr val="accent4"/>
              </a:buClr>
              <a:buSzPts val="1200"/>
              <a:buFont typeface="DM Sans"/>
              <a:buChar char="●"/>
            </a:pPr>
            <a:r>
              <a:rPr lang="es" sz="1200">
                <a:solidFill>
                  <a:schemeClr val="dk1"/>
                </a:solidFill>
                <a:latin typeface="DM Sans"/>
                <a:ea typeface="DM Sans"/>
                <a:cs typeface="DM Sans"/>
                <a:sym typeface="DM Sans"/>
              </a:rPr>
              <a:t>URL params</a:t>
            </a:r>
            <a:endParaRPr sz="12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282" name="Google Shape;282;p39"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283" name="Google Shape;283;p39"/>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284" name="Google Shape;284;p39"/>
          <p:cNvSpPr txBox="1"/>
          <p:nvPr/>
        </p:nvSpPr>
        <p:spPr>
          <a:xfrm>
            <a:off x="483100" y="2075075"/>
            <a:ext cx="3812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a:solidFill>
                <a:schemeClr val="dk1"/>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b="1">
                <a:solidFill>
                  <a:schemeClr val="dk1"/>
                </a:solidFill>
                <a:highlight>
                  <a:schemeClr val="accent6"/>
                </a:highlight>
                <a:latin typeface="DM Sans"/>
                <a:ea typeface="DM Sans"/>
                <a:cs typeface="DM Sans"/>
                <a:sym typeface="DM Sans"/>
              </a:rPr>
              <a:t>QUERY PARAMS:</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Esta sintaxis permite adjuntar en la URL una serie de parámetros en la forma de pares </a:t>
            </a:r>
            <a:r>
              <a:rPr lang="es" sz="1200" b="1">
                <a:solidFill>
                  <a:schemeClr val="dk1"/>
                </a:solidFill>
                <a:latin typeface="DM Sans"/>
                <a:ea typeface="DM Sans"/>
                <a:cs typeface="DM Sans"/>
                <a:sym typeface="DM Sans"/>
              </a:rPr>
              <a:t>clave-valor</a:t>
            </a:r>
            <a:r>
              <a:rPr lang="es" sz="1200">
                <a:solidFill>
                  <a:schemeClr val="dk1"/>
                </a:solidFill>
                <a:latin typeface="DM Sans"/>
                <a:ea typeface="DM Sans"/>
                <a:cs typeface="DM Sans"/>
                <a:sym typeface="DM Sans"/>
              </a:rPr>
              <a:t>. Por ejemplo, si queremos buscar algo por google, debemos enviarle un valor de búsqueda por el parámetro q, a través de la url:</a:t>
            </a:r>
            <a:endParaRPr sz="1200">
              <a:solidFill>
                <a:schemeClr val="dk1"/>
              </a:solidFill>
              <a:latin typeface="DM Sans"/>
              <a:ea typeface="DM Sans"/>
              <a:cs typeface="DM Sans"/>
              <a:sym typeface="DM Sans"/>
            </a:endParaRPr>
          </a:p>
        </p:txBody>
      </p:sp>
      <p:pic>
        <p:nvPicPr>
          <p:cNvPr id="285" name="Google Shape;285;p39"/>
          <p:cNvPicPr preferRelativeResize="0"/>
          <p:nvPr/>
        </p:nvPicPr>
        <p:blipFill>
          <a:blip r:embed="rId4">
            <a:alphaModFix/>
          </a:blip>
          <a:stretch>
            <a:fillRect/>
          </a:stretch>
        </p:blipFill>
        <p:spPr>
          <a:xfrm>
            <a:off x="457352" y="3828275"/>
            <a:ext cx="4434164" cy="43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292" name="Google Shape;292;p40"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293" name="Google Shape;293;p40"/>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294" name="Google Shape;294;p40"/>
          <p:cNvSpPr txBox="1"/>
          <p:nvPr/>
        </p:nvSpPr>
        <p:spPr>
          <a:xfrm>
            <a:off x="483100" y="2075075"/>
            <a:ext cx="3812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a:solidFill>
                <a:schemeClr val="dk1"/>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b="1">
                <a:solidFill>
                  <a:schemeClr val="dk1"/>
                </a:solidFill>
                <a:highlight>
                  <a:schemeClr val="accent6"/>
                </a:highlight>
                <a:latin typeface="DM Sans"/>
                <a:ea typeface="DM Sans"/>
                <a:cs typeface="DM Sans"/>
                <a:sym typeface="DM Sans"/>
              </a:rPr>
              <a:t>QUERY PARAMS:</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Se utiliza el símbolo </a:t>
            </a:r>
            <a:r>
              <a:rPr lang="es" sz="1200" b="1">
                <a:solidFill>
                  <a:schemeClr val="dk1"/>
                </a:solidFill>
                <a:latin typeface="DM Sans"/>
                <a:ea typeface="DM Sans"/>
                <a:cs typeface="DM Sans"/>
                <a:sym typeface="DM Sans"/>
              </a:rPr>
              <a:t>?</a:t>
            </a:r>
            <a:r>
              <a:rPr lang="es" sz="1200">
                <a:solidFill>
                  <a:schemeClr val="dk1"/>
                </a:solidFill>
                <a:latin typeface="DM Sans"/>
                <a:ea typeface="DM Sans"/>
                <a:cs typeface="DM Sans"/>
                <a:sym typeface="DM Sans"/>
              </a:rPr>
              <a:t> para indicar el final de la parte de la dirección de la url y el comienzo del query. A partir de allí, se escriben parámetros con la forma clave=valor, pudiendo definir varios separándolos con el signo ampersand </a:t>
            </a:r>
            <a:r>
              <a:rPr lang="es" sz="1200" b="1">
                <a:solidFill>
                  <a:schemeClr val="dk1"/>
                </a:solidFill>
                <a:latin typeface="DM Sans"/>
                <a:ea typeface="DM Sans"/>
                <a:cs typeface="DM Sans"/>
                <a:sym typeface="DM Sans"/>
              </a:rPr>
              <a:t>(&amp;)</a:t>
            </a:r>
            <a:r>
              <a:rPr lang="es"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1"/>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301" name="Google Shape;301;p41"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302" name="Google Shape;302;p41"/>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303" name="Google Shape;303;p41"/>
          <p:cNvSpPr txBox="1"/>
          <p:nvPr/>
        </p:nvSpPr>
        <p:spPr>
          <a:xfrm>
            <a:off x="483100" y="2075075"/>
            <a:ext cx="44583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a:solidFill>
                <a:schemeClr val="dk1"/>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b="1">
                <a:solidFill>
                  <a:schemeClr val="dk1"/>
                </a:solidFill>
                <a:highlight>
                  <a:schemeClr val="accent6"/>
                </a:highlight>
                <a:latin typeface="DM Sans"/>
                <a:ea typeface="DM Sans"/>
                <a:cs typeface="DM Sans"/>
                <a:sym typeface="DM Sans"/>
              </a:rPr>
              <a:t>QUERY PARAMS:</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Por ejemplo, en la siguiente URL se hace una consulta a la PokeApi </a:t>
            </a:r>
            <a:r>
              <a:rPr lang="es" sz="1200" b="1">
                <a:solidFill>
                  <a:schemeClr val="dk1"/>
                </a:solidFill>
                <a:latin typeface="DM Sans"/>
                <a:ea typeface="DM Sans"/>
                <a:cs typeface="DM Sans"/>
                <a:sym typeface="DM Sans"/>
              </a:rPr>
              <a:t>(https://pokeapi.co/docs/v2)</a:t>
            </a:r>
            <a:r>
              <a:rPr lang="es" sz="1200">
                <a:solidFill>
                  <a:schemeClr val="dk1"/>
                </a:solidFill>
                <a:latin typeface="DM Sans"/>
                <a:ea typeface="DM Sans"/>
                <a:cs typeface="DM Sans"/>
                <a:sym typeface="DM Sans"/>
              </a:rPr>
              <a:t>, pidiendo información al endpoint de /pokemon, y se envían los parámetros offset=0 y limit=20 :</a:t>
            </a:r>
            <a:endParaRPr sz="12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u="sng">
                <a:solidFill>
                  <a:schemeClr val="accent5"/>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https://pokeapi.co/api/v2/pokemon?offset=0&amp;limit=20</a:t>
            </a:r>
            <a:endParaRPr sz="1200">
              <a:solidFill>
                <a:schemeClr val="accent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2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Esto condiciona la búsqueda que queremos hacer en ese servidor.</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2"/>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310" name="Google Shape;310;p42"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311" name="Google Shape;311;p42"/>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Peticiones HTTP</a:t>
            </a:r>
            <a:endParaRPr sz="3200" b="1">
              <a:solidFill>
                <a:schemeClr val="dk1"/>
              </a:solidFill>
              <a:highlight>
                <a:schemeClr val="lt1"/>
              </a:highlight>
              <a:latin typeface="DM Sans"/>
              <a:ea typeface="DM Sans"/>
              <a:cs typeface="DM Sans"/>
              <a:sym typeface="DM Sans"/>
            </a:endParaRPr>
          </a:p>
        </p:txBody>
      </p:sp>
      <p:sp>
        <p:nvSpPr>
          <p:cNvPr id="312" name="Google Shape;312;p42"/>
          <p:cNvSpPr txBox="1"/>
          <p:nvPr/>
        </p:nvSpPr>
        <p:spPr>
          <a:xfrm>
            <a:off x="475500" y="1750400"/>
            <a:ext cx="5065200" cy="32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50" b="1">
              <a:solidFill>
                <a:schemeClr val="dk1"/>
              </a:solidFill>
              <a:latin typeface="DM Sans"/>
              <a:ea typeface="DM Sans"/>
              <a:cs typeface="DM Sans"/>
              <a:sym typeface="DM Sans"/>
            </a:endParaRPr>
          </a:p>
          <a:p>
            <a:pPr marL="457200" lvl="0" indent="-301625" algn="l" rtl="0">
              <a:spcBef>
                <a:spcPts val="0"/>
              </a:spcBef>
              <a:spcAft>
                <a:spcPts val="0"/>
              </a:spcAft>
              <a:buClr>
                <a:schemeClr val="accent4"/>
              </a:buClr>
              <a:buSzPts val="1150"/>
              <a:buFont typeface="DM Sans"/>
              <a:buChar char="✓"/>
            </a:pPr>
            <a:r>
              <a:rPr lang="es" sz="1150" b="1">
                <a:solidFill>
                  <a:schemeClr val="dk1"/>
                </a:solidFill>
                <a:highlight>
                  <a:schemeClr val="accent6"/>
                </a:highlight>
                <a:latin typeface="DM Sans"/>
                <a:ea typeface="DM Sans"/>
                <a:cs typeface="DM Sans"/>
                <a:sym typeface="DM Sans"/>
              </a:rPr>
              <a:t>URL PARAMS:</a:t>
            </a:r>
            <a:endParaRPr sz="1150" b="1">
              <a:solidFill>
                <a:schemeClr val="dk1"/>
              </a:solidFill>
              <a:highlight>
                <a:schemeClr val="accent6"/>
              </a:highlight>
              <a:latin typeface="DM Sans"/>
              <a:ea typeface="DM Sans"/>
              <a:cs typeface="DM Sans"/>
              <a:sym typeface="DM Sans"/>
            </a:endParaRPr>
          </a:p>
          <a:p>
            <a:pPr marL="0" lvl="0" indent="0" algn="l" rtl="0">
              <a:spcBef>
                <a:spcPts val="0"/>
              </a:spcBef>
              <a:spcAft>
                <a:spcPts val="0"/>
              </a:spcAft>
              <a:buNone/>
            </a:pPr>
            <a:endParaRPr sz="1150" b="1">
              <a:solidFill>
                <a:schemeClr val="dk1"/>
              </a:solidFill>
              <a:highlight>
                <a:schemeClr val="accent6"/>
              </a:highlight>
              <a:latin typeface="DM Sans"/>
              <a:ea typeface="DM Sans"/>
              <a:cs typeface="DM Sans"/>
              <a:sym typeface="DM Sans"/>
            </a:endParaRPr>
          </a:p>
          <a:p>
            <a:pPr marL="0" lvl="0" indent="0" algn="l" rtl="0">
              <a:spcBef>
                <a:spcPts val="0"/>
              </a:spcBef>
              <a:spcAft>
                <a:spcPts val="0"/>
              </a:spcAft>
              <a:buNone/>
            </a:pPr>
            <a:r>
              <a:rPr lang="es" sz="1150">
                <a:solidFill>
                  <a:schemeClr val="dk1"/>
                </a:solidFill>
                <a:latin typeface="DM Sans"/>
                <a:ea typeface="DM Sans"/>
                <a:cs typeface="DM Sans"/>
                <a:sym typeface="DM Sans"/>
              </a:rPr>
              <a:t>Esta sintaxis permite enviar parámetros directamente en la forma de segmentos de la URL, es decir separados por / . Por ejemplo, la PokeApi nos indica lo siguiente: </a:t>
            </a:r>
            <a:endParaRPr sz="1150">
              <a:solidFill>
                <a:schemeClr val="dk1"/>
              </a:solidFill>
              <a:latin typeface="DM Sans"/>
              <a:ea typeface="DM Sans"/>
              <a:cs typeface="DM Sans"/>
              <a:sym typeface="DM Sans"/>
            </a:endParaRPr>
          </a:p>
          <a:p>
            <a:pPr marL="0" lvl="0" indent="0" algn="l" rtl="0">
              <a:spcBef>
                <a:spcPts val="0"/>
              </a:spcBef>
              <a:spcAft>
                <a:spcPts val="0"/>
              </a:spcAft>
              <a:buNone/>
            </a:pPr>
            <a:endParaRPr sz="1150">
              <a:solidFill>
                <a:schemeClr val="dk1"/>
              </a:solidFill>
              <a:latin typeface="DM Sans"/>
              <a:ea typeface="DM Sans"/>
              <a:cs typeface="DM Sans"/>
              <a:sym typeface="DM Sans"/>
            </a:endParaRPr>
          </a:p>
          <a:p>
            <a:pPr marL="0" lvl="0" indent="0" algn="l" rtl="0">
              <a:spcBef>
                <a:spcPts val="0"/>
              </a:spcBef>
              <a:spcAft>
                <a:spcPts val="0"/>
              </a:spcAft>
              <a:buNone/>
            </a:pPr>
            <a:r>
              <a:rPr lang="es" sz="1150">
                <a:solidFill>
                  <a:schemeClr val="accent5"/>
                </a:solidFill>
                <a:latin typeface="DM Sans"/>
                <a:ea typeface="DM Sans"/>
                <a:cs typeface="DM Sans"/>
                <a:sym typeface="DM Sans"/>
              </a:rPr>
              <a:t>https://pokeapi.co/api/v2/pokemon/{id or name}/</a:t>
            </a:r>
            <a:endParaRPr sz="1150">
              <a:solidFill>
                <a:schemeClr val="accent5"/>
              </a:solidFill>
              <a:latin typeface="DM Sans"/>
              <a:ea typeface="DM Sans"/>
              <a:cs typeface="DM Sans"/>
              <a:sym typeface="DM Sans"/>
            </a:endParaRPr>
          </a:p>
          <a:p>
            <a:pPr marL="0" lvl="0" indent="0" algn="l" rtl="0">
              <a:spcBef>
                <a:spcPts val="0"/>
              </a:spcBef>
              <a:spcAft>
                <a:spcPts val="0"/>
              </a:spcAft>
              <a:buNone/>
            </a:pPr>
            <a:endParaRPr sz="1150">
              <a:solidFill>
                <a:schemeClr val="accent5"/>
              </a:solidFill>
              <a:latin typeface="DM Sans"/>
              <a:ea typeface="DM Sans"/>
              <a:cs typeface="DM Sans"/>
              <a:sym typeface="DM Sans"/>
            </a:endParaRPr>
          </a:p>
          <a:p>
            <a:pPr marL="0" lvl="0" indent="0" algn="l" rtl="0">
              <a:spcBef>
                <a:spcPts val="0"/>
              </a:spcBef>
              <a:spcAft>
                <a:spcPts val="0"/>
              </a:spcAft>
              <a:buNone/>
            </a:pPr>
            <a:r>
              <a:rPr lang="es" sz="1150">
                <a:solidFill>
                  <a:schemeClr val="dk1"/>
                </a:solidFill>
                <a:latin typeface="DM Sans"/>
                <a:ea typeface="DM Sans"/>
                <a:cs typeface="DM Sans"/>
                <a:sym typeface="DM Sans"/>
              </a:rPr>
              <a:t>Significa que ese </a:t>
            </a:r>
            <a:r>
              <a:rPr lang="es" sz="1150" b="1">
                <a:solidFill>
                  <a:schemeClr val="dk1"/>
                </a:solidFill>
                <a:latin typeface="DM Sans"/>
                <a:ea typeface="DM Sans"/>
                <a:cs typeface="DM Sans"/>
                <a:sym typeface="DM Sans"/>
              </a:rPr>
              <a:t>{id or name}</a:t>
            </a:r>
            <a:r>
              <a:rPr lang="es" sz="1150">
                <a:solidFill>
                  <a:schemeClr val="dk1"/>
                </a:solidFill>
                <a:latin typeface="DM Sans"/>
                <a:ea typeface="DM Sans"/>
                <a:cs typeface="DM Sans"/>
                <a:sym typeface="DM Sans"/>
              </a:rPr>
              <a:t> es un parámetro, un valor dinámico que insertamos en la URL, en este caso para obtener información sobre un pokemon según su ID o nombre. Para obtener aquel con id = 1, haríamos una petición GET a la siguiente url:</a:t>
            </a:r>
            <a:endParaRPr sz="1150">
              <a:solidFill>
                <a:schemeClr val="dk1"/>
              </a:solidFill>
              <a:latin typeface="DM Sans"/>
              <a:ea typeface="DM Sans"/>
              <a:cs typeface="DM Sans"/>
              <a:sym typeface="DM Sans"/>
            </a:endParaRPr>
          </a:p>
          <a:p>
            <a:pPr marL="0" lvl="0" indent="0" algn="l" rtl="0">
              <a:spcBef>
                <a:spcPts val="0"/>
              </a:spcBef>
              <a:spcAft>
                <a:spcPts val="0"/>
              </a:spcAft>
              <a:buNone/>
            </a:pPr>
            <a:endParaRPr sz="1150">
              <a:solidFill>
                <a:schemeClr val="dk1"/>
              </a:solidFill>
              <a:latin typeface="DM Sans"/>
              <a:ea typeface="DM Sans"/>
              <a:cs typeface="DM Sans"/>
              <a:sym typeface="DM Sans"/>
            </a:endParaRPr>
          </a:p>
          <a:p>
            <a:pPr marL="0" lvl="0" indent="0" algn="l" rtl="0">
              <a:spcBef>
                <a:spcPts val="0"/>
              </a:spcBef>
              <a:spcAft>
                <a:spcPts val="0"/>
              </a:spcAft>
              <a:buNone/>
            </a:pPr>
            <a:r>
              <a:rPr lang="es" sz="1150">
                <a:solidFill>
                  <a:schemeClr val="accent5"/>
                </a:solidFill>
                <a:latin typeface="DM Sans"/>
                <a:ea typeface="DM Sans"/>
                <a:cs typeface="DM Sans"/>
                <a:sym typeface="DM Sans"/>
              </a:rPr>
              <a:t>https://pokeapi.co/api/v2/pokemon/1</a:t>
            </a:r>
            <a:endParaRPr sz="1150">
              <a:solidFill>
                <a:schemeClr val="accent5"/>
              </a:solidFill>
              <a:latin typeface="DM Sans"/>
              <a:ea typeface="DM Sans"/>
              <a:cs typeface="DM Sans"/>
              <a:sym typeface="DM Sans"/>
            </a:endParaRPr>
          </a:p>
          <a:p>
            <a:pPr marL="0" lvl="0" indent="0" algn="l" rtl="0">
              <a:spcBef>
                <a:spcPts val="0"/>
              </a:spcBef>
              <a:spcAft>
                <a:spcPts val="0"/>
              </a:spcAft>
              <a:buNone/>
            </a:pP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318" name="Google Shape;318;p43"/>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ESTADOS DE PETICIÓN</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319" name="Google Shape;319;p43"/>
          <p:cNvGrpSpPr/>
          <p:nvPr/>
        </p:nvGrpSpPr>
        <p:grpSpPr>
          <a:xfrm>
            <a:off x="473351" y="619523"/>
            <a:ext cx="738900" cy="738900"/>
            <a:chOff x="473351" y="619523"/>
            <a:chExt cx="738900" cy="738900"/>
          </a:xfrm>
        </p:grpSpPr>
        <p:sp>
          <p:nvSpPr>
            <p:cNvPr id="320" name="Google Shape;320;p4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4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61" name="Google Shape;61;p17"/>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2" name="Google Shape;62;p17"/>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AJAX y el modelo cliente-servidor</a:t>
            </a:r>
            <a:endParaRPr sz="1350">
              <a:solidFill>
                <a:schemeClr val="lt1"/>
              </a:solidFill>
              <a:latin typeface="DM Sans"/>
              <a:ea typeface="DM Sans"/>
              <a:cs typeface="DM Sans"/>
              <a:sym typeface="DM Sans"/>
            </a:endParaRPr>
          </a:p>
        </p:txBody>
      </p:sp>
      <p:pic>
        <p:nvPicPr>
          <p:cNvPr id="63" name="Google Shape;63;p17"/>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64" name="Google Shape;64;p17"/>
          <p:cNvSpPr txBox="1"/>
          <p:nvPr/>
        </p:nvSpPr>
        <p:spPr>
          <a:xfrm>
            <a:off x="2690561" y="2054738"/>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Entender </a:t>
            </a:r>
            <a:r>
              <a:rPr lang="es" sz="1350">
                <a:solidFill>
                  <a:schemeClr val="lt1"/>
                </a:solidFill>
                <a:latin typeface="DM Sans"/>
                <a:ea typeface="DM Sans"/>
                <a:cs typeface="DM Sans"/>
                <a:sym typeface="DM Sans"/>
              </a:rPr>
              <a:t>la estructura de una petición y sus métodos</a:t>
            </a:r>
            <a:endParaRPr sz="1350">
              <a:solidFill>
                <a:schemeClr val="lt1"/>
              </a:solidFill>
              <a:latin typeface="DM Sans"/>
              <a:ea typeface="DM Sans"/>
              <a:cs typeface="DM Sans"/>
              <a:sym typeface="DM Sans"/>
            </a:endParaRPr>
          </a:p>
        </p:txBody>
      </p:sp>
      <p:pic>
        <p:nvPicPr>
          <p:cNvPr id="65" name="Google Shape;65;p17"/>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66" name="Google Shape;66;p17"/>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qué es una API y cómo nos comunicamos con ellas</a:t>
            </a:r>
            <a:endParaRPr sz="1350">
              <a:solidFill>
                <a:schemeClr val="lt1"/>
              </a:solidFill>
              <a:latin typeface="DM Sans"/>
              <a:ea typeface="DM Sans"/>
              <a:cs typeface="DM Sans"/>
              <a:sym typeface="DM Sans"/>
            </a:endParaRPr>
          </a:p>
        </p:txBody>
      </p:sp>
      <p:pic>
        <p:nvPicPr>
          <p:cNvPr id="67" name="Google Shape;67;p17"/>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68" name="Google Shape;68;p17"/>
          <p:cNvSpPr txBox="1"/>
          <p:nvPr/>
        </p:nvSpPr>
        <p:spPr>
          <a:xfrm>
            <a:off x="2690550" y="357541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Aprender </a:t>
            </a:r>
            <a:r>
              <a:rPr lang="es" sz="1350">
                <a:solidFill>
                  <a:schemeClr val="lt1"/>
                </a:solidFill>
                <a:latin typeface="DM Sans"/>
                <a:ea typeface="DM Sans"/>
                <a:cs typeface="DM Sans"/>
                <a:sym typeface="DM Sans"/>
              </a:rPr>
              <a:t>a usar FETCH y vincular resultados con el DOM</a:t>
            </a:r>
            <a:endParaRPr sz="1350">
              <a:solidFill>
                <a:schemeClr val="lt1"/>
              </a:solidFill>
              <a:latin typeface="DM Sans"/>
              <a:ea typeface="DM Sans"/>
              <a:cs typeface="DM Sans"/>
              <a:sym typeface="DM Sans"/>
            </a:endParaRPr>
          </a:p>
        </p:txBody>
      </p:sp>
      <p:cxnSp>
        <p:nvCxnSpPr>
          <p:cNvPr id="69" name="Google Shape;69;p17"/>
          <p:cNvCxnSpPr>
            <a:stCxn id="61" idx="2"/>
            <a:endCxn id="63" idx="0"/>
          </p:cNvCxnSpPr>
          <p:nvPr/>
        </p:nvCxnSpPr>
        <p:spPr>
          <a:xfrm rot="-5400000" flipH="1">
            <a:off x="2052975" y="1960237"/>
            <a:ext cx="436500" cy="600"/>
          </a:xfrm>
          <a:prstGeom prst="bentConnector3">
            <a:avLst>
              <a:gd name="adj1" fmla="val 49991"/>
            </a:avLst>
          </a:prstGeom>
          <a:noFill/>
          <a:ln w="9525" cap="flat" cmpd="sng">
            <a:solidFill>
              <a:srgbClr val="EAFF6A"/>
            </a:solidFill>
            <a:prstDash val="solid"/>
            <a:round/>
            <a:headEnd type="none" w="med" len="med"/>
            <a:tailEnd type="none" w="med" len="med"/>
          </a:ln>
        </p:spPr>
      </p:cxnSp>
      <p:cxnSp>
        <p:nvCxnSpPr>
          <p:cNvPr id="70" name="Google Shape;70;p17"/>
          <p:cNvCxnSpPr>
            <a:stCxn id="63" idx="2"/>
            <a:endCxn id="65" idx="0"/>
          </p:cNvCxnSpPr>
          <p:nvPr/>
        </p:nvCxnSpPr>
        <p:spPr>
          <a:xfrm rot="-5400000" flipH="1">
            <a:off x="1953825" y="2692487"/>
            <a:ext cx="634200" cy="600"/>
          </a:xfrm>
          <a:prstGeom prst="bentConnector3">
            <a:avLst>
              <a:gd name="adj1" fmla="val 50004"/>
            </a:avLst>
          </a:prstGeom>
          <a:noFill/>
          <a:ln w="9525" cap="flat" cmpd="sng">
            <a:solidFill>
              <a:srgbClr val="EAFF6A"/>
            </a:solidFill>
            <a:prstDash val="solid"/>
            <a:round/>
            <a:headEnd type="none" w="med" len="med"/>
            <a:tailEnd type="none" w="med" len="med"/>
          </a:ln>
        </p:spPr>
      </p:cxnSp>
      <p:cxnSp>
        <p:nvCxnSpPr>
          <p:cNvPr id="71" name="Google Shape;71;p17"/>
          <p:cNvCxnSpPr>
            <a:stCxn id="65" idx="2"/>
            <a:endCxn id="67" idx="0"/>
          </p:cNvCxnSpPr>
          <p:nvPr/>
        </p:nvCxnSpPr>
        <p:spPr>
          <a:xfrm rot="-5400000" flipH="1">
            <a:off x="2032575" y="3444962"/>
            <a:ext cx="476700" cy="600"/>
          </a:xfrm>
          <a:prstGeom prst="bentConnector3">
            <a:avLst>
              <a:gd name="adj1" fmla="val 49995"/>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4"/>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4"/>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328" name="Google Shape;328;p44"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329" name="Google Shape;329;p44"/>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API</a:t>
            </a:r>
            <a:endParaRPr sz="3200" b="1">
              <a:solidFill>
                <a:schemeClr val="dk1"/>
              </a:solidFill>
              <a:highlight>
                <a:schemeClr val="lt1"/>
              </a:highlight>
              <a:latin typeface="DM Sans"/>
              <a:ea typeface="DM Sans"/>
              <a:cs typeface="DM Sans"/>
              <a:sym typeface="DM Sans"/>
            </a:endParaRPr>
          </a:p>
        </p:txBody>
      </p:sp>
      <p:sp>
        <p:nvSpPr>
          <p:cNvPr id="330" name="Google Shape;330;p44"/>
          <p:cNvSpPr txBox="1"/>
          <p:nvPr/>
        </p:nvSpPr>
        <p:spPr>
          <a:xfrm>
            <a:off x="475500" y="1750400"/>
            <a:ext cx="50652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Una </a:t>
            </a:r>
            <a:r>
              <a:rPr lang="es" sz="1350" dirty="0">
                <a:solidFill>
                  <a:schemeClr val="dk1"/>
                </a:solidFill>
                <a:highlight>
                  <a:schemeClr val="accent6"/>
                </a:highlight>
                <a:latin typeface="DM Sans"/>
                <a:ea typeface="DM Sans"/>
                <a:cs typeface="DM Sans"/>
                <a:sym typeface="DM Sans"/>
              </a:rPr>
              <a:t>API (Application Programming Interfaces)</a:t>
            </a:r>
            <a:r>
              <a:rPr lang="es" sz="1350" dirty="0">
                <a:solidFill>
                  <a:schemeClr val="dk1"/>
                </a:solidFill>
                <a:latin typeface="DM Sans"/>
                <a:ea typeface="DM Sans"/>
                <a:cs typeface="DM Sans"/>
                <a:sym typeface="DM Sans"/>
              </a:rPr>
              <a:t> es una aplicación web construida en base a la arquitectura </a:t>
            </a:r>
            <a:r>
              <a:rPr lang="es" sz="1350" u="sng" dirty="0">
                <a:solidFill>
                  <a:schemeClr val="hlink"/>
                </a:solidFill>
                <a:latin typeface="DM Sans"/>
                <a:ea typeface="DM Sans"/>
                <a:cs typeface="DM Sans"/>
                <a:sym typeface="DM Sans"/>
                <a:hlinkClick r:id="rId4"/>
              </a:rPr>
              <a:t>API REST</a:t>
            </a:r>
            <a:r>
              <a:rPr lang="es" sz="1350" dirty="0">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a:t>
            </a:r>
            <a:r>
              <a:rPr lang="es" sz="1350" dirty="0">
                <a:solidFill>
                  <a:schemeClr val="dk1"/>
                </a:solidFill>
                <a:latin typeface="DM Sans"/>
                <a:ea typeface="DM Sans"/>
                <a:cs typeface="DM Sans"/>
                <a:sym typeface="DM Sans"/>
              </a:rPr>
              <a:t> a la cual podemos solicitar y enviar información desde el cliente. Generalmente, nos comunicamos con aplicaciones de este tipo y es la tendencia actual de desarrollo.</a:t>
            </a:r>
            <a:endParaRPr sz="1350" dirty="0">
              <a:solidFill>
                <a:schemeClr val="lt1"/>
              </a:solidFill>
              <a:latin typeface="DM Sans"/>
              <a:ea typeface="DM Sans"/>
              <a:cs typeface="DM Sans"/>
              <a:sym typeface="DM Sans"/>
            </a:endParaRPr>
          </a:p>
        </p:txBody>
      </p:sp>
      <p:sp>
        <p:nvSpPr>
          <p:cNvPr id="331" name="Google Shape;331;p44"/>
          <p:cNvSpPr/>
          <p:nvPr/>
        </p:nvSpPr>
        <p:spPr>
          <a:xfrm>
            <a:off x="494825" y="3080525"/>
            <a:ext cx="4885500" cy="9129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350" dirty="0">
                <a:latin typeface="DM Sans"/>
                <a:ea typeface="DM Sans"/>
                <a:cs typeface="DM Sans"/>
                <a:sym typeface="DM Sans"/>
              </a:rPr>
              <a:t>La ventaja de este modelo es que está </a:t>
            </a:r>
            <a:r>
              <a:rPr lang="es" sz="1350" b="1" dirty="0">
                <a:latin typeface="DM Sans"/>
                <a:ea typeface="DM Sans"/>
                <a:cs typeface="DM Sans"/>
                <a:sym typeface="DM Sans"/>
              </a:rPr>
              <a:t>orientado a recursos</a:t>
            </a:r>
            <a:r>
              <a:rPr lang="es" sz="1350" dirty="0">
                <a:latin typeface="DM Sans"/>
                <a:ea typeface="DM Sans"/>
                <a:cs typeface="DM Sans"/>
                <a:sym typeface="DM Sans"/>
              </a:rPr>
              <a:t> y define métodos claros para solicitar y enviar información 😉.</a:t>
            </a:r>
            <a:endParaRPr sz="1350" dirty="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5"/>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338" name="Google Shape;338;p45"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339" name="Google Shape;339;p45"/>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API</a:t>
            </a:r>
            <a:endParaRPr sz="3200" b="1">
              <a:solidFill>
                <a:schemeClr val="dk1"/>
              </a:solidFill>
              <a:highlight>
                <a:schemeClr val="lt1"/>
              </a:highlight>
              <a:latin typeface="DM Sans"/>
              <a:ea typeface="DM Sans"/>
              <a:cs typeface="DM Sans"/>
              <a:sym typeface="DM Sans"/>
            </a:endParaRPr>
          </a:p>
        </p:txBody>
      </p:sp>
      <p:sp>
        <p:nvSpPr>
          <p:cNvPr id="340" name="Google Shape;340;p45"/>
          <p:cNvSpPr txBox="1"/>
          <p:nvPr/>
        </p:nvSpPr>
        <p:spPr>
          <a:xfrm>
            <a:off x="475500" y="1750400"/>
            <a:ext cx="50652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Hay muchas APIs disponibles que podemos utilizar para acceder a distintos </a:t>
            </a:r>
            <a:r>
              <a:rPr lang="es" sz="1350" b="1">
                <a:solidFill>
                  <a:schemeClr val="dk1"/>
                </a:solidFill>
                <a:latin typeface="DM Sans"/>
                <a:ea typeface="DM Sans"/>
                <a:cs typeface="DM Sans"/>
                <a:sym typeface="DM Sans"/>
              </a:rPr>
              <a:t>recursos útiles</a:t>
            </a:r>
            <a:r>
              <a:rPr lang="es" sz="1350">
                <a:solidFill>
                  <a:schemeClr val="dk1"/>
                </a:solidFill>
                <a:latin typeface="DM Sans"/>
                <a:ea typeface="DM Sans"/>
                <a:cs typeface="DM Sans"/>
                <a:sym typeface="DM Sans"/>
              </a:rPr>
              <a:t> para nuestra aplicación 👉 Servicios de contenido (CMS), Plataformas de pago, Servicios de e-mail, etcétera.</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Incluso hay APIs creadas como bancos de información sobre series y videojuegos populares, como la PokeApi (</a:t>
            </a:r>
            <a:r>
              <a:rPr lang="es" sz="1350" u="sng">
                <a:solidFill>
                  <a:schemeClr val="hlink"/>
                </a:solidFill>
                <a:latin typeface="DM Sans"/>
                <a:ea typeface="DM Sans"/>
                <a:cs typeface="DM Sans"/>
                <a:sym typeface="DM Sans"/>
                <a:hlinkClick r:id="rId4"/>
              </a:rPr>
              <a:t>Documentation - PokéAPI</a:t>
            </a:r>
            <a:r>
              <a:rPr lang="es" sz="1350">
                <a:solidFill>
                  <a:schemeClr val="dk1"/>
                </a:solidFill>
                <a:latin typeface="DM Sans"/>
                <a:ea typeface="DM Sans"/>
                <a:cs typeface="DM Sans"/>
                <a:sym typeface="DM Sans"/>
              </a:rPr>
              <a:t>) o Star Wars API (</a:t>
            </a:r>
            <a:r>
              <a:rPr lang="es" sz="1350" u="sng">
                <a:solidFill>
                  <a:schemeClr val="hlink"/>
                </a:solidFill>
                <a:latin typeface="DM Sans"/>
                <a:ea typeface="DM Sans"/>
                <a:cs typeface="DM Sans"/>
                <a:sym typeface="DM Sans"/>
                <a:hlinkClick r:id="rId5"/>
              </a:rPr>
              <a:t>SWAPI</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6"/>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6"/>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347" name="Google Shape;347;p46"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348" name="Google Shape;348;p46"/>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API</a:t>
            </a:r>
            <a:endParaRPr sz="3200" b="1">
              <a:solidFill>
                <a:schemeClr val="dk1"/>
              </a:solidFill>
              <a:highlight>
                <a:schemeClr val="lt1"/>
              </a:highlight>
              <a:latin typeface="DM Sans"/>
              <a:ea typeface="DM Sans"/>
              <a:cs typeface="DM Sans"/>
              <a:sym typeface="DM Sans"/>
            </a:endParaRPr>
          </a:p>
        </p:txBody>
      </p:sp>
      <p:sp>
        <p:nvSpPr>
          <p:cNvPr id="349" name="Google Shape;349;p46"/>
          <p:cNvSpPr txBox="1"/>
          <p:nvPr/>
        </p:nvSpPr>
        <p:spPr>
          <a:xfrm>
            <a:off x="475500" y="1750400"/>
            <a:ext cx="34554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Si tomamos por ejemplo la API de </a:t>
            </a:r>
            <a:r>
              <a:rPr lang="es" sz="1350" u="sng">
                <a:solidFill>
                  <a:schemeClr val="hlink"/>
                </a:solidFill>
                <a:latin typeface="DM Sans"/>
                <a:ea typeface="DM Sans"/>
                <a:cs typeface="DM Sans"/>
                <a:sym typeface="DM Sans"/>
                <a:hlinkClick r:id="rId4"/>
              </a:rPr>
              <a:t>JSONPlaceholder</a:t>
            </a:r>
            <a:r>
              <a:rPr lang="es" sz="1350">
                <a:solidFill>
                  <a:schemeClr val="dk1"/>
                </a:solidFill>
                <a:latin typeface="DM Sans"/>
                <a:ea typeface="DM Sans"/>
                <a:cs typeface="DM Sans"/>
                <a:sym typeface="DM Sans"/>
              </a:rPr>
              <a:t>, que sirve para hacer pruebas de peticiones, podremos notar que existen </a:t>
            </a:r>
            <a:r>
              <a:rPr lang="es" sz="1350" b="1">
                <a:solidFill>
                  <a:schemeClr val="dk1"/>
                </a:solidFill>
                <a:latin typeface="DM Sans"/>
                <a:ea typeface="DM Sans"/>
                <a:cs typeface="DM Sans"/>
                <a:sym typeface="DM Sans"/>
              </a:rPr>
              <a:t>distintas rutas</a:t>
            </a:r>
            <a:r>
              <a:rPr lang="es" sz="1350">
                <a:solidFill>
                  <a:schemeClr val="dk1"/>
                </a:solidFill>
                <a:latin typeface="DM Sans"/>
                <a:ea typeface="DM Sans"/>
                <a:cs typeface="DM Sans"/>
                <a:sym typeface="DM Sans"/>
              </a:rPr>
              <a:t> que podemos usar:</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pic>
        <p:nvPicPr>
          <p:cNvPr id="350" name="Google Shape;350;p46"/>
          <p:cNvPicPr preferRelativeResize="0"/>
          <p:nvPr/>
        </p:nvPicPr>
        <p:blipFill>
          <a:blip r:embed="rId5">
            <a:alphaModFix/>
          </a:blip>
          <a:stretch>
            <a:fillRect/>
          </a:stretch>
        </p:blipFill>
        <p:spPr>
          <a:xfrm>
            <a:off x="4305950" y="1117413"/>
            <a:ext cx="4419850" cy="2908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7"/>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357" name="Google Shape;357;p47"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358" name="Google Shape;358;p47"/>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API</a:t>
            </a:r>
            <a:endParaRPr sz="3200" b="1">
              <a:solidFill>
                <a:schemeClr val="dk1"/>
              </a:solidFill>
              <a:highlight>
                <a:schemeClr val="lt1"/>
              </a:highlight>
              <a:latin typeface="DM Sans"/>
              <a:ea typeface="DM Sans"/>
              <a:cs typeface="DM Sans"/>
              <a:sym typeface="DM Sans"/>
            </a:endParaRPr>
          </a:p>
        </p:txBody>
      </p:sp>
      <p:sp>
        <p:nvSpPr>
          <p:cNvPr id="359" name="Google Shape;359;p47"/>
          <p:cNvSpPr txBox="1"/>
          <p:nvPr/>
        </p:nvSpPr>
        <p:spPr>
          <a:xfrm>
            <a:off x="475500" y="1750400"/>
            <a:ext cx="47307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Una API suele tener una </a:t>
            </a:r>
            <a:r>
              <a:rPr lang="es" sz="1350" b="1">
                <a:solidFill>
                  <a:schemeClr val="dk1"/>
                </a:solidFill>
                <a:latin typeface="DM Sans"/>
                <a:ea typeface="DM Sans"/>
                <a:cs typeface="DM Sans"/>
                <a:sym typeface="DM Sans"/>
              </a:rPr>
              <a:t>URL base</a:t>
            </a:r>
            <a:r>
              <a:rPr lang="es" sz="1350">
                <a:solidFill>
                  <a:schemeClr val="dk1"/>
                </a:solidFill>
                <a:latin typeface="DM Sans"/>
                <a:ea typeface="DM Sans"/>
                <a:cs typeface="DM Sans"/>
                <a:sym typeface="DM Sans"/>
              </a:rPr>
              <a:t> (el dominio donde está alojada la aplicación) y luego puede tener varios </a:t>
            </a:r>
            <a:r>
              <a:rPr lang="es" sz="1350" b="1">
                <a:solidFill>
                  <a:schemeClr val="dk1"/>
                </a:solidFill>
                <a:latin typeface="DM Sans"/>
                <a:ea typeface="DM Sans"/>
                <a:cs typeface="DM Sans"/>
                <a:sym typeface="DM Sans"/>
              </a:rPr>
              <a:t>endpoints</a:t>
            </a:r>
            <a:r>
              <a:rPr lang="es" sz="1350">
                <a:solidFill>
                  <a:schemeClr val="dk1"/>
                </a:solidFill>
                <a:latin typeface="DM Sans"/>
                <a:ea typeface="DM Sans"/>
                <a:cs typeface="DM Sans"/>
                <a:sym typeface="DM Sans"/>
              </a:rPr>
              <a:t>, es decir, distintas secciones a las que podemos acceder. </a:t>
            </a: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 sz="1350">
                <a:solidFill>
                  <a:schemeClr val="dk1"/>
                </a:solidFill>
                <a:latin typeface="DM Sans"/>
                <a:ea typeface="DM Sans"/>
                <a:cs typeface="DM Sans"/>
                <a:sym typeface="DM Sans"/>
              </a:rPr>
              <a:t>A la vez, se pueden hacer peticiones con distintos métodos al mismo endpoint y </a:t>
            </a:r>
            <a:r>
              <a:rPr lang="es" sz="1350">
                <a:solidFill>
                  <a:schemeClr val="dk1"/>
                </a:solidFill>
                <a:highlight>
                  <a:schemeClr val="accent6"/>
                </a:highlight>
                <a:latin typeface="DM Sans"/>
                <a:ea typeface="DM Sans"/>
                <a:cs typeface="DM Sans"/>
                <a:sym typeface="DM Sans"/>
              </a:rPr>
              <a:t>obtener distintos resultados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pic>
        <p:nvPicPr>
          <p:cNvPr id="360" name="Google Shape;360;p47"/>
          <p:cNvPicPr preferRelativeResize="0"/>
          <p:nvPr/>
        </p:nvPicPr>
        <p:blipFill>
          <a:blip r:embed="rId4">
            <a:alphaModFix/>
          </a:blip>
          <a:stretch>
            <a:fillRect/>
          </a:stretch>
        </p:blipFill>
        <p:spPr>
          <a:xfrm>
            <a:off x="5799050" y="1975930"/>
            <a:ext cx="1910574" cy="1188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367" name="Google Shape;367;p48"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368" name="Google Shape;368;p48"/>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API</a:t>
            </a:r>
            <a:endParaRPr sz="3200" b="1">
              <a:solidFill>
                <a:schemeClr val="dk1"/>
              </a:solidFill>
              <a:highlight>
                <a:schemeClr val="lt1"/>
              </a:highlight>
              <a:latin typeface="DM Sans"/>
              <a:ea typeface="DM Sans"/>
              <a:cs typeface="DM Sans"/>
              <a:sym typeface="DM Sans"/>
            </a:endParaRPr>
          </a:p>
        </p:txBody>
      </p:sp>
      <p:sp>
        <p:nvSpPr>
          <p:cNvPr id="369" name="Google Shape;369;p48"/>
          <p:cNvSpPr txBox="1"/>
          <p:nvPr/>
        </p:nvSpPr>
        <p:spPr>
          <a:xfrm>
            <a:off x="475500" y="1924325"/>
            <a:ext cx="47307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Generalmente, similar a cuando queremos incorporar una librería, al momento de consumir una API </a:t>
            </a:r>
            <a:r>
              <a:rPr lang="es" sz="1350" b="1">
                <a:solidFill>
                  <a:schemeClr val="dk1"/>
                </a:solidFill>
                <a:latin typeface="DM Sans"/>
                <a:ea typeface="DM Sans"/>
                <a:cs typeface="DM Sans"/>
                <a:sym typeface="DM Sans"/>
              </a:rPr>
              <a:t>debemos revisar su documentación</a:t>
            </a:r>
            <a:r>
              <a:rPr lang="es" sz="1350">
                <a:solidFill>
                  <a:schemeClr val="dk1"/>
                </a:solidFill>
                <a:latin typeface="DM Sans"/>
                <a:ea typeface="DM Sans"/>
                <a:cs typeface="DM Sans"/>
                <a:sym typeface="DM Sans"/>
              </a:rPr>
              <a:t>. Allí se definen los distintos endpoints disponibles, los métodos a utilizar para hacer una petición y qué se nos ofrecerá en respuesta 📄.</a:t>
            </a:r>
            <a:endParaRPr sz="1350">
              <a:solidFill>
                <a:schemeClr val="dk1"/>
              </a:solidFill>
              <a:latin typeface="DM Sans"/>
              <a:ea typeface="DM Sans"/>
              <a:cs typeface="DM Sans"/>
              <a:sym typeface="DM Sans"/>
            </a:endParaRPr>
          </a:p>
        </p:txBody>
      </p:sp>
      <p:pic>
        <p:nvPicPr>
          <p:cNvPr id="370" name="Google Shape;370;p48"/>
          <p:cNvPicPr preferRelativeResize="0"/>
          <p:nvPr/>
        </p:nvPicPr>
        <p:blipFill>
          <a:blip r:embed="rId4">
            <a:alphaModFix/>
          </a:blip>
          <a:stretch>
            <a:fillRect/>
          </a:stretch>
        </p:blipFill>
        <p:spPr>
          <a:xfrm>
            <a:off x="5806000" y="1977693"/>
            <a:ext cx="1910574" cy="1188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9"/>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9"/>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377" name="Google Shape;377;p49"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378" name="Google Shape;378;p49"/>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API</a:t>
            </a:r>
            <a:endParaRPr sz="3200" b="1">
              <a:solidFill>
                <a:schemeClr val="dk1"/>
              </a:solidFill>
              <a:highlight>
                <a:schemeClr val="lt1"/>
              </a:highlight>
              <a:latin typeface="DM Sans"/>
              <a:ea typeface="DM Sans"/>
              <a:cs typeface="DM Sans"/>
              <a:sym typeface="DM Sans"/>
            </a:endParaRPr>
          </a:p>
        </p:txBody>
      </p:sp>
      <p:sp>
        <p:nvSpPr>
          <p:cNvPr id="379" name="Google Shape;379;p49"/>
          <p:cNvSpPr txBox="1"/>
          <p:nvPr/>
        </p:nvSpPr>
        <p:spPr>
          <a:xfrm>
            <a:off x="475500" y="2329300"/>
            <a:ext cx="26400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Por ejemplo, la </a:t>
            </a:r>
            <a:r>
              <a:rPr lang="es" sz="1350" b="1">
                <a:solidFill>
                  <a:schemeClr val="dk1"/>
                </a:solidFill>
                <a:latin typeface="DM Sans"/>
                <a:ea typeface="DM Sans"/>
                <a:cs typeface="DM Sans"/>
                <a:sym typeface="DM Sans"/>
              </a:rPr>
              <a:t>Poke Api</a:t>
            </a:r>
            <a:r>
              <a:rPr lang="es" sz="1350">
                <a:solidFill>
                  <a:schemeClr val="dk1"/>
                </a:solidFill>
                <a:latin typeface="DM Sans"/>
                <a:ea typeface="DM Sans"/>
                <a:cs typeface="DM Sans"/>
                <a:sym typeface="DM Sans"/>
              </a:rPr>
              <a:t> nos ofrece la opción de consultar sobre algún pokemon (</a:t>
            </a:r>
            <a:r>
              <a:rPr lang="es" sz="1350" u="sng">
                <a:solidFill>
                  <a:schemeClr val="accent5"/>
                </a:solidFill>
                <a:latin typeface="DM Sans"/>
                <a:ea typeface="DM Sans"/>
                <a:cs typeface="DM Sans"/>
                <a:sym typeface="DM Sans"/>
              </a:rPr>
              <a:t>https://pokeapi.co/docs/v2#pokemon</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pic>
        <p:nvPicPr>
          <p:cNvPr id="380" name="Google Shape;380;p49"/>
          <p:cNvPicPr preferRelativeResize="0"/>
          <p:nvPr/>
        </p:nvPicPr>
        <p:blipFill>
          <a:blip r:embed="rId4">
            <a:alphaModFix/>
          </a:blip>
          <a:stretch>
            <a:fillRect/>
          </a:stretch>
        </p:blipFill>
        <p:spPr>
          <a:xfrm>
            <a:off x="3241650" y="1710925"/>
            <a:ext cx="5426849" cy="2668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0"/>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5000">
                <a:solidFill>
                  <a:srgbClr val="E8E7E3"/>
                </a:solidFill>
              </a:rPr>
              <a:t>☕</a:t>
            </a:r>
            <a:endParaRPr sz="5000">
              <a:solidFill>
                <a:srgbClr val="E8E7E3"/>
              </a:solidFill>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Break</a:t>
            </a:r>
            <a:endParaRPr sz="4000" b="1">
              <a:solidFill>
                <a:schemeClr val="lt1"/>
              </a:solidFill>
              <a:latin typeface="DM Sans"/>
              <a:ea typeface="DM Sans"/>
              <a:cs typeface="DM Sans"/>
              <a:sym typeface="DM Sans"/>
            </a:endParaRPr>
          </a:p>
        </p:txBody>
      </p:sp>
      <p:sp>
        <p:nvSpPr>
          <p:cNvPr id="386" name="Google Shape;386;p50"/>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1"/>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90FF"/>
                </a:solidFill>
                <a:latin typeface="DM Sans"/>
                <a:ea typeface="DM Sans"/>
                <a:cs typeface="DM Sans"/>
                <a:sym typeface="DM Sans"/>
              </a:rPr>
              <a:t>Fetch</a:t>
            </a:r>
            <a:endParaRPr sz="4000" b="1">
              <a:solidFill>
                <a:srgbClr val="EA90FF"/>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Fetch</a:t>
            </a:r>
            <a:endParaRPr sz="4000" b="1">
              <a:solidFill>
                <a:schemeClr val="dk1"/>
              </a:solidFill>
              <a:latin typeface="DM Sans"/>
              <a:ea typeface="DM Sans"/>
              <a:cs typeface="DM Sans"/>
              <a:sym typeface="DM Sans"/>
            </a:endParaRPr>
          </a:p>
        </p:txBody>
      </p:sp>
      <p:sp>
        <p:nvSpPr>
          <p:cNvPr id="397" name="Google Shape;397;p52"/>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Javascript nos ofrece el </a:t>
            </a:r>
            <a:r>
              <a:rPr lang="es" sz="1350">
                <a:highlight>
                  <a:schemeClr val="accent4"/>
                </a:highlight>
                <a:latin typeface="DM Sans"/>
                <a:ea typeface="DM Sans"/>
                <a:cs typeface="DM Sans"/>
                <a:sym typeface="DM Sans"/>
              </a:rPr>
              <a:t>método fetch()</a:t>
            </a:r>
            <a:r>
              <a:rPr lang="es" sz="1350">
                <a:latin typeface="DM Sans"/>
                <a:ea typeface="DM Sans"/>
                <a:cs typeface="DM Sans"/>
                <a:sym typeface="DM Sans"/>
              </a:rPr>
              <a:t> para hacer peticiones HTTP a algún servicio externo. Como estas peticiones son asincrónicas, convenientemente el método fetch() trabaja con </a:t>
            </a:r>
            <a:r>
              <a:rPr lang="es" sz="1350" b="1">
                <a:latin typeface="DM Sans"/>
                <a:ea typeface="DM Sans"/>
                <a:cs typeface="DM Sans"/>
                <a:sym typeface="DM Sans"/>
              </a:rPr>
              <a:t>promesas.</a:t>
            </a:r>
            <a:endParaRPr sz="1350" b="1">
              <a:latin typeface="DM Sans"/>
              <a:ea typeface="DM Sans"/>
              <a:cs typeface="DM Sans"/>
              <a:sym typeface="DM Sans"/>
            </a:endParaRPr>
          </a:p>
        </p:txBody>
      </p:sp>
      <p:sp>
        <p:nvSpPr>
          <p:cNvPr id="398" name="Google Shape;398;p52"/>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método recibe un primer parámetro que es la URL a la cual hacer la petición, y un segundo parámetro opcional de configuración:</a:t>
            </a:r>
            <a:endParaRPr sz="1350">
              <a:latin typeface="DM Sans"/>
              <a:ea typeface="DM Sans"/>
              <a:cs typeface="DM Sans"/>
              <a:sym typeface="DM Sans"/>
            </a:endParaRPr>
          </a:p>
        </p:txBody>
      </p:sp>
      <p:graphicFrame>
        <p:nvGraphicFramePr>
          <p:cNvPr id="399" name="Google Shape;399;p52"/>
          <p:cNvGraphicFramePr/>
          <p:nvPr/>
        </p:nvGraphicFramePr>
        <p:xfrm>
          <a:off x="559050" y="3480700"/>
          <a:ext cx="3790725" cy="368872"/>
        </p:xfrm>
        <a:graphic>
          <a:graphicData uri="http://schemas.openxmlformats.org/drawingml/2006/table">
            <a:tbl>
              <a:tblPr>
                <a:noFill/>
                <a:tableStyleId>{CFC4A444-2F10-497C-92A7-99A49AACC2EB}</a:tableStyleId>
              </a:tblPr>
              <a:tblGrid>
                <a:gridCol w="3790725">
                  <a:extLst>
                    <a:ext uri="{9D8B030D-6E8A-4147-A177-3AD203B41FA5}">
                      <a16:colId xmlns:a16="http://schemas.microsoft.com/office/drawing/2014/main" val="20000"/>
                    </a:ext>
                  </a:extLst>
                </a:gridCol>
              </a:tblGrid>
              <a:tr h="0">
                <a:tc>
                  <a:txBody>
                    <a:bodyPr/>
                    <a:lstStyle/>
                    <a:p>
                      <a:pPr marL="0" lvl="0" indent="0" algn="l" rtl="0">
                        <a:lnSpc>
                          <a:spcPct val="135714"/>
                        </a:lnSpc>
                        <a:spcBef>
                          <a:spcPts val="0"/>
                        </a:spcBef>
                        <a:spcAft>
                          <a:spcPts val="0"/>
                        </a:spcAft>
                        <a:buNone/>
                      </a:pPr>
                      <a:r>
                        <a:rPr lang="es" sz="1250">
                          <a:solidFill>
                            <a:srgbClr val="DCDCAA"/>
                          </a:solidFill>
                          <a:latin typeface="Courier New"/>
                          <a:ea typeface="Courier New"/>
                          <a:cs typeface="Courier New"/>
                          <a:sym typeface="Courier New"/>
                        </a:rPr>
                        <a:t>fetch</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url</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config</a:t>
                      </a:r>
                      <a:r>
                        <a:rPr lang="es" sz="1250">
                          <a:solidFill>
                            <a:srgbClr val="D4D4D4"/>
                          </a:solidFill>
                          <a:latin typeface="Courier New"/>
                          <a:ea typeface="Courier New"/>
                          <a:cs typeface="Courier New"/>
                          <a:sym typeface="Courier New"/>
                        </a:rPr>
                        <a:t>)</a:t>
                      </a:r>
                      <a:endParaRPr>
                        <a:latin typeface="Didact Gothic"/>
                        <a:ea typeface="Didact Gothic"/>
                        <a:cs typeface="Didact Gothic"/>
                        <a:sym typeface="Didact Gothic"/>
                      </a:endParaRPr>
                    </a:p>
                  </a:txBody>
                  <a:tcPr marL="63500" marR="63500" marT="63500" marB="63500">
                    <a:solidFill>
                      <a:srgbClr val="21212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Fetch</a:t>
            </a:r>
            <a:endParaRPr sz="4000" b="1">
              <a:solidFill>
                <a:schemeClr val="dk1"/>
              </a:solidFill>
              <a:latin typeface="DM Sans"/>
              <a:ea typeface="DM Sans"/>
              <a:cs typeface="DM Sans"/>
              <a:sym typeface="DM Sans"/>
            </a:endParaRPr>
          </a:p>
        </p:txBody>
      </p:sp>
      <p:sp>
        <p:nvSpPr>
          <p:cNvPr id="405" name="Google Shape;405;p53"/>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Para los siguientes ejemplos utilizaremos la API de </a:t>
            </a:r>
            <a:r>
              <a:rPr lang="es" sz="1350" u="sng" dirty="0">
                <a:solidFill>
                  <a:schemeClr val="hlink"/>
                </a:solidFill>
                <a:latin typeface="DM Sans"/>
                <a:ea typeface="DM Sans"/>
                <a:cs typeface="DM Sans"/>
                <a:sym typeface="DM Sans"/>
                <a:hlinkClick r:id="rId3"/>
              </a:rPr>
              <a:t>JSON Placeholder</a:t>
            </a:r>
            <a:r>
              <a:rPr lang="es" sz="1350" dirty="0">
                <a:latin typeface="DM Sans"/>
                <a:ea typeface="DM Sans"/>
                <a:cs typeface="DM Sans"/>
                <a:sym typeface="DM Sans"/>
              </a:rPr>
              <a:t>, diseñada para hacer pruebas de peticiones simulando un listado de posts.</a:t>
            </a:r>
            <a:endParaRPr sz="1350" b="1" dirty="0">
              <a:latin typeface="DM Sans"/>
              <a:ea typeface="DM Sans"/>
              <a:cs typeface="DM Sans"/>
              <a:sym typeface="DM Sans"/>
            </a:endParaRPr>
          </a:p>
        </p:txBody>
      </p:sp>
      <p:sp>
        <p:nvSpPr>
          <p:cNvPr id="406" name="Google Shape;406;p53"/>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Por defecto el método fetch hace peticiones del tipo </a:t>
            </a:r>
            <a:r>
              <a:rPr lang="es" sz="1350">
                <a:highlight>
                  <a:schemeClr val="accent4"/>
                </a:highlight>
                <a:latin typeface="DM Sans"/>
                <a:ea typeface="DM Sans"/>
                <a:cs typeface="DM Sans"/>
                <a:sym typeface="DM Sans"/>
              </a:rPr>
              <a:t>GET</a:t>
            </a:r>
            <a:r>
              <a:rPr lang="es" sz="1350">
                <a:latin typeface="DM Sans"/>
                <a:ea typeface="DM Sans"/>
                <a:cs typeface="DM Sans"/>
                <a:sym typeface="DM Sans"/>
              </a:rPr>
              <a:t>. Según la documentación, para obtener una lista de posts debemos hacer una petición del siguiente tipo.</a:t>
            </a:r>
            <a:endParaRPr sz="1350">
              <a:latin typeface="DM Sans"/>
              <a:ea typeface="DM Sans"/>
              <a:cs typeface="DM Sans"/>
              <a:sym typeface="DM Sans"/>
            </a:endParaRPr>
          </a:p>
        </p:txBody>
      </p:sp>
      <p:pic>
        <p:nvPicPr>
          <p:cNvPr id="407" name="Google Shape;407;p53"/>
          <p:cNvPicPr preferRelativeResize="0"/>
          <p:nvPr/>
        </p:nvPicPr>
        <p:blipFill rotWithShape="1">
          <a:blip r:embed="rId4">
            <a:alphaModFix/>
          </a:blip>
          <a:srcRect l="5114" t="35379"/>
          <a:stretch/>
        </p:blipFill>
        <p:spPr>
          <a:xfrm>
            <a:off x="550000" y="3255925"/>
            <a:ext cx="3834599" cy="133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CLASE N°#</a:t>
            </a:r>
            <a:endParaRPr>
              <a:latin typeface="DM Sans"/>
              <a:ea typeface="DM Sans"/>
              <a:cs typeface="DM Sans"/>
              <a:sym typeface="DM Sans"/>
            </a:endParaRPr>
          </a:p>
        </p:txBody>
      </p:sp>
      <p:sp>
        <p:nvSpPr>
          <p:cNvPr id="77" name="Google Shape;77;p18"/>
          <p:cNvSpPr txBox="1"/>
          <p:nvPr/>
        </p:nvSpPr>
        <p:spPr>
          <a:xfrm>
            <a:off x="465275" y="822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Glosario</a:t>
            </a:r>
            <a:endParaRPr sz="4000" b="1">
              <a:solidFill>
                <a:schemeClr val="dk1"/>
              </a:solidFill>
              <a:latin typeface="DM Sans"/>
              <a:ea typeface="DM Sans"/>
              <a:cs typeface="DM Sans"/>
              <a:sym typeface="DM Sans"/>
            </a:endParaRPr>
          </a:p>
        </p:txBody>
      </p:sp>
      <p:sp>
        <p:nvSpPr>
          <p:cNvPr id="78" name="Google Shape;78;p18"/>
          <p:cNvSpPr txBox="1"/>
          <p:nvPr/>
        </p:nvSpPr>
        <p:spPr>
          <a:xfrm>
            <a:off x="475500" y="1900900"/>
            <a:ext cx="3834600" cy="269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2000"/>
              <a:buFont typeface="Arial"/>
              <a:buNone/>
            </a:pPr>
            <a:r>
              <a:rPr lang="es" sz="1100" b="1">
                <a:solidFill>
                  <a:schemeClr val="dk1"/>
                </a:solidFill>
                <a:highlight>
                  <a:srgbClr val="EAFF6A"/>
                </a:highlight>
                <a:latin typeface="DM Sans"/>
                <a:ea typeface="DM Sans"/>
                <a:cs typeface="DM Sans"/>
                <a:sym typeface="DM Sans"/>
              </a:rPr>
              <a:t>Programación sincrónica</a:t>
            </a:r>
            <a:r>
              <a:rPr lang="es" sz="1100" b="1">
                <a:solidFill>
                  <a:schemeClr val="dk1"/>
                </a:solidFill>
                <a:latin typeface="DM Sans"/>
                <a:ea typeface="DM Sans"/>
                <a:cs typeface="DM Sans"/>
                <a:sym typeface="DM Sans"/>
              </a:rPr>
              <a:t>:</a:t>
            </a:r>
            <a:r>
              <a:rPr lang="es" sz="1100">
                <a:solidFill>
                  <a:schemeClr val="dk1"/>
                </a:solidFill>
                <a:latin typeface="DM Sans"/>
                <a:ea typeface="DM Sans"/>
                <a:cs typeface="DM Sans"/>
                <a:sym typeface="DM Sans"/>
              </a:rPr>
              <a:t> permite que múltiples cosas sucedan a la vez. Al comenzar una acción, nuestro programa sigue en ejecución; y cuando la acción termina nuestro programa es informado de ésto y tiene acceso al resultado.</a:t>
            </a:r>
            <a:endParaRPr sz="11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1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100" b="1">
                <a:solidFill>
                  <a:schemeClr val="dk1"/>
                </a:solidFill>
                <a:highlight>
                  <a:srgbClr val="EAFF6A"/>
                </a:highlight>
                <a:latin typeface="DM Sans"/>
                <a:ea typeface="DM Sans"/>
                <a:cs typeface="DM Sans"/>
                <a:sym typeface="DM Sans"/>
              </a:rPr>
              <a:t> setTimeout</a:t>
            </a:r>
            <a:r>
              <a:rPr lang="es" sz="1100" b="1">
                <a:solidFill>
                  <a:schemeClr val="dk1"/>
                </a:solidFill>
                <a:latin typeface="DM Sans"/>
                <a:ea typeface="DM Sans"/>
                <a:cs typeface="DM Sans"/>
                <a:sym typeface="DM Sans"/>
              </a:rPr>
              <a:t>: </a:t>
            </a:r>
            <a:r>
              <a:rPr lang="es" sz="1100">
                <a:solidFill>
                  <a:schemeClr val="dk1"/>
                </a:solidFill>
                <a:latin typeface="DM Sans"/>
                <a:ea typeface="DM Sans"/>
                <a:cs typeface="DM Sans"/>
                <a:sym typeface="DM Sans"/>
              </a:rPr>
              <a:t>La función recibe dos parámetros: primero una función de callback, y segundo un valor numérico que representa milisegundos.</a:t>
            </a:r>
            <a:endParaRPr sz="11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1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100">
                <a:solidFill>
                  <a:schemeClr val="dk1"/>
                </a:solidFill>
                <a:highlight>
                  <a:srgbClr val="EAFF6A"/>
                </a:highlight>
                <a:latin typeface="DM Sans"/>
                <a:ea typeface="DM Sans"/>
                <a:cs typeface="DM Sans"/>
                <a:sym typeface="DM Sans"/>
              </a:rPr>
              <a:t>El </a:t>
            </a:r>
            <a:r>
              <a:rPr lang="es" sz="1100" b="1">
                <a:solidFill>
                  <a:schemeClr val="dk1"/>
                </a:solidFill>
                <a:highlight>
                  <a:srgbClr val="EAFF6A"/>
                </a:highlight>
                <a:latin typeface="DM Sans"/>
                <a:ea typeface="DM Sans"/>
                <a:cs typeface="DM Sans"/>
                <a:sym typeface="DM Sans"/>
              </a:rPr>
              <a:t>Event Loop</a:t>
            </a:r>
            <a:r>
              <a:rPr lang="es" sz="1100" b="1">
                <a:solidFill>
                  <a:schemeClr val="dk1"/>
                </a:solidFill>
                <a:latin typeface="DM Sans"/>
                <a:ea typeface="DM Sans"/>
                <a:cs typeface="DM Sans"/>
                <a:sym typeface="DM Sans"/>
              </a:rPr>
              <a:t>:</a:t>
            </a:r>
            <a:r>
              <a:rPr lang="es" sz="1100">
                <a:solidFill>
                  <a:schemeClr val="dk1"/>
                </a:solidFill>
                <a:latin typeface="DM Sans"/>
                <a:ea typeface="DM Sans"/>
                <a:cs typeface="DM Sans"/>
                <a:sym typeface="DM Sans"/>
              </a:rPr>
              <a:t> </a:t>
            </a:r>
            <a:r>
              <a:rPr lang="es" sz="1100">
                <a:solidFill>
                  <a:schemeClr val="dk1"/>
                </a:solidFill>
                <a:latin typeface="Helvetica Neue"/>
                <a:ea typeface="Helvetica Neue"/>
                <a:cs typeface="Helvetica Neue"/>
                <a:sym typeface="Helvetica Neue"/>
              </a:rPr>
              <a:t>es la herramienta que permite la sincronización entre nuestro </a:t>
            </a:r>
            <a:r>
              <a:rPr lang="es" sz="1100" i="1">
                <a:solidFill>
                  <a:schemeClr val="dk1"/>
                </a:solidFill>
                <a:latin typeface="Helvetica Neue"/>
                <a:ea typeface="Helvetica Neue"/>
                <a:cs typeface="Helvetica Neue"/>
                <a:sym typeface="Helvetica Neue"/>
              </a:rPr>
              <a:t>callstack</a:t>
            </a:r>
            <a:r>
              <a:rPr lang="es" sz="1100">
                <a:solidFill>
                  <a:schemeClr val="dk1"/>
                </a:solidFill>
                <a:latin typeface="Helvetica Neue"/>
                <a:ea typeface="Helvetica Neue"/>
                <a:cs typeface="Helvetica Neue"/>
                <a:sym typeface="Helvetica Neue"/>
              </a:rPr>
              <a:t> con estas tareas asincrónicas que funcionan en un thread aparte</a:t>
            </a:r>
            <a:endParaRPr sz="1100">
              <a:latin typeface="DM Sans"/>
              <a:ea typeface="DM Sans"/>
              <a:cs typeface="DM Sans"/>
              <a:sym typeface="DM Sans"/>
            </a:endParaRPr>
          </a:p>
        </p:txBody>
      </p:sp>
      <p:sp>
        <p:nvSpPr>
          <p:cNvPr id="79" name="Google Shape;79;p18"/>
          <p:cNvSpPr txBox="1"/>
          <p:nvPr/>
        </p:nvSpPr>
        <p:spPr>
          <a:xfrm>
            <a:off x="4554325" y="1122100"/>
            <a:ext cx="3834600" cy="346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2000"/>
              <a:buFont typeface="Arial"/>
              <a:buNone/>
            </a:pPr>
            <a:r>
              <a:rPr lang="es" sz="1100" b="1">
                <a:solidFill>
                  <a:schemeClr val="dk1"/>
                </a:solidFill>
                <a:highlight>
                  <a:srgbClr val="EAFF6A"/>
                </a:highlight>
                <a:latin typeface="DM Sans"/>
                <a:ea typeface="DM Sans"/>
                <a:cs typeface="DM Sans"/>
                <a:sym typeface="DM Sans"/>
              </a:rPr>
              <a:t>Promesa</a:t>
            </a:r>
            <a:r>
              <a:rPr lang="es" sz="1100" b="1">
                <a:solidFill>
                  <a:schemeClr val="dk1"/>
                </a:solidFill>
                <a:latin typeface="DM Sans"/>
                <a:ea typeface="DM Sans"/>
                <a:cs typeface="DM Sans"/>
                <a:sym typeface="DM Sans"/>
              </a:rPr>
              <a:t>: </a:t>
            </a:r>
            <a:r>
              <a:rPr lang="es" sz="1100">
                <a:solidFill>
                  <a:schemeClr val="dk1"/>
                </a:solidFill>
                <a:latin typeface="DM Sans"/>
                <a:ea typeface="DM Sans"/>
                <a:cs typeface="DM Sans"/>
                <a:sym typeface="DM Sans"/>
              </a:rPr>
              <a:t>una promesa es un objeto de Javascript que representa un evento a futuro. Es una acción asincrónica que se puede completar en algún momento y producir un valor, y notificar cuando esto suceda.</a:t>
            </a:r>
            <a:endParaRPr sz="11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1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100" b="1">
                <a:solidFill>
                  <a:schemeClr val="dk1"/>
                </a:solidFill>
                <a:highlight>
                  <a:srgbClr val="EAFF6A"/>
                </a:highlight>
                <a:latin typeface="DM Sans"/>
                <a:ea typeface="DM Sans"/>
                <a:cs typeface="DM Sans"/>
                <a:sym typeface="DM Sans"/>
              </a:rPr>
              <a:t>.then()</a:t>
            </a:r>
            <a:r>
              <a:rPr lang="es" sz="1100" b="1">
                <a:solidFill>
                  <a:schemeClr val="dk1"/>
                </a:solidFill>
                <a:latin typeface="DM Sans"/>
                <a:ea typeface="DM Sans"/>
                <a:cs typeface="DM Sans"/>
                <a:sym typeface="DM Sans"/>
              </a:rPr>
              <a:t>:</a:t>
            </a:r>
            <a:r>
              <a:rPr lang="es" sz="1100">
                <a:solidFill>
                  <a:schemeClr val="dk1"/>
                </a:solidFill>
                <a:latin typeface="DM Sans"/>
                <a:ea typeface="DM Sans"/>
                <a:cs typeface="DM Sans"/>
                <a:sym typeface="DM Sans"/>
              </a:rPr>
              <a:t> Si la promesa es resuelta, es decir se llama al resolve() en ella, su valor de retorno se captura dentro del .then(), recibiendo por parámetro de su función ese valor.</a:t>
            </a:r>
            <a:endParaRPr sz="11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1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100" b="1">
                <a:solidFill>
                  <a:schemeClr val="dk1"/>
                </a:solidFill>
                <a:highlight>
                  <a:srgbClr val="EAFF6A"/>
                </a:highlight>
                <a:latin typeface="DM Sans"/>
                <a:ea typeface="DM Sans"/>
                <a:cs typeface="DM Sans"/>
                <a:sym typeface="DM Sans"/>
              </a:rPr>
              <a:t>.catch()</a:t>
            </a:r>
            <a:r>
              <a:rPr lang="es" sz="1100" b="1">
                <a:solidFill>
                  <a:schemeClr val="dk1"/>
                </a:solidFill>
                <a:latin typeface="DM Sans"/>
                <a:ea typeface="DM Sans"/>
                <a:cs typeface="DM Sans"/>
                <a:sym typeface="DM Sans"/>
              </a:rPr>
              <a:t>:</a:t>
            </a:r>
            <a:r>
              <a:rPr lang="es" sz="1100">
                <a:solidFill>
                  <a:schemeClr val="dk1"/>
                </a:solidFill>
                <a:latin typeface="DM Sans"/>
                <a:ea typeface="DM Sans"/>
                <a:cs typeface="DM Sans"/>
                <a:sym typeface="DM Sans"/>
              </a:rPr>
              <a:t> </a:t>
            </a:r>
            <a:r>
              <a:rPr lang="es" sz="1100">
                <a:solidFill>
                  <a:schemeClr val="dk1"/>
                </a:solidFill>
                <a:latin typeface="Helvetica Neue"/>
                <a:ea typeface="Helvetica Neue"/>
                <a:cs typeface="Helvetica Neue"/>
                <a:sym typeface="Helvetica Neue"/>
              </a:rPr>
              <a:t>si la promesa es </a:t>
            </a:r>
            <a:r>
              <a:rPr lang="es" sz="1100" i="1">
                <a:solidFill>
                  <a:schemeClr val="dk1"/>
                </a:solidFill>
                <a:latin typeface="Helvetica Neue"/>
                <a:ea typeface="Helvetica Neue"/>
                <a:cs typeface="Helvetica Neue"/>
                <a:sym typeface="Helvetica Neue"/>
              </a:rPr>
              <a:t>rechazada</a:t>
            </a:r>
            <a:r>
              <a:rPr lang="es" sz="1100">
                <a:solidFill>
                  <a:schemeClr val="dk1"/>
                </a:solidFill>
                <a:latin typeface="Helvetica Neue"/>
                <a:ea typeface="Helvetica Neue"/>
                <a:cs typeface="Helvetica Neue"/>
                <a:sym typeface="Helvetica Neue"/>
              </a:rPr>
              <a:t>, su valor se captura dentro de un </a:t>
            </a:r>
            <a:r>
              <a:rPr lang="es" sz="1100" i="1">
                <a:solidFill>
                  <a:schemeClr val="dk1"/>
                </a:solidFill>
                <a:latin typeface="Helvetica Neue"/>
                <a:ea typeface="Helvetica Neue"/>
                <a:cs typeface="Helvetica Neue"/>
                <a:sym typeface="Helvetica Neue"/>
              </a:rPr>
              <a:t>.catch()</a:t>
            </a:r>
            <a:r>
              <a:rPr lang="es" sz="1100">
                <a:solidFill>
                  <a:schemeClr val="dk1"/>
                </a:solidFill>
                <a:latin typeface="Helvetica Neue"/>
                <a:ea typeface="Helvetica Neue"/>
                <a:cs typeface="Helvetica Neue"/>
                <a:sym typeface="Helvetica Neue"/>
              </a:rPr>
              <a:t> siguiendo la misma lógica.</a:t>
            </a:r>
            <a:endParaRPr sz="11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2000"/>
              <a:buFont typeface="Arial"/>
              <a:buNone/>
            </a:pPr>
            <a:endParaRPr sz="11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s" sz="1100" b="1">
                <a:solidFill>
                  <a:schemeClr val="dk1"/>
                </a:solidFill>
                <a:highlight>
                  <a:schemeClr val="accent6"/>
                </a:highlight>
                <a:latin typeface="Helvetica Neue"/>
                <a:ea typeface="Helvetica Neue"/>
                <a:cs typeface="Helvetica Neue"/>
                <a:sym typeface="Helvetica Neue"/>
              </a:rPr>
              <a:t>fINALLY</a:t>
            </a:r>
            <a:r>
              <a:rPr lang="es" sz="1100" b="1">
                <a:solidFill>
                  <a:schemeClr val="dk1"/>
                </a:solidFill>
                <a:highlight>
                  <a:schemeClr val="lt1"/>
                </a:highlight>
                <a:latin typeface="Helvetica Neue"/>
                <a:ea typeface="Helvetica Neue"/>
                <a:cs typeface="Helvetica Neue"/>
                <a:sym typeface="Helvetica Neue"/>
              </a:rPr>
              <a:t>:</a:t>
            </a:r>
            <a:r>
              <a:rPr lang="es" sz="1100">
                <a:solidFill>
                  <a:schemeClr val="dk1"/>
                </a:solidFill>
                <a:highlight>
                  <a:schemeClr val="lt1"/>
                </a:highlight>
                <a:latin typeface="Helvetica Neue"/>
                <a:ea typeface="Helvetica Neue"/>
                <a:cs typeface="Helvetica Neue"/>
                <a:sym typeface="Helvetica Neue"/>
              </a:rPr>
              <a:t> </a:t>
            </a:r>
            <a:r>
              <a:rPr lang="es" sz="1100">
                <a:solidFill>
                  <a:schemeClr val="dk1"/>
                </a:solidFill>
                <a:latin typeface="Helvetica Neue"/>
                <a:ea typeface="Helvetica Neue"/>
                <a:cs typeface="Helvetica Neue"/>
                <a:sym typeface="Helvetica Neue"/>
              </a:rPr>
              <a:t>Las promesas nos ofrecen también un método finally() que recibe una función la cual se ejecutará siempre al finalizar la secuencia, sin importar si se haya resuelto o no la promesa.</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4"/>
          <p:cNvSpPr txBox="1"/>
          <p:nvPr/>
        </p:nvSpPr>
        <p:spPr>
          <a:xfrm>
            <a:off x="47335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Fetch</a:t>
            </a:r>
            <a:endParaRPr sz="4000" b="1">
              <a:solidFill>
                <a:schemeClr val="dk1"/>
              </a:solidFill>
              <a:latin typeface="DM Sans"/>
              <a:ea typeface="DM Sans"/>
              <a:cs typeface="DM Sans"/>
              <a:sym typeface="DM Sans"/>
            </a:endParaRPr>
          </a:p>
        </p:txBody>
      </p:sp>
      <p:sp>
        <p:nvSpPr>
          <p:cNvPr id="413" name="Google Shape;413;p54"/>
          <p:cNvSpPr txBox="1"/>
          <p:nvPr/>
        </p:nvSpPr>
        <p:spPr>
          <a:xfrm>
            <a:off x="473350" y="1329700"/>
            <a:ext cx="4767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Vayamos por parte para entender este proceso. Primero, llamemos al método con la URL correspondiente y veamos qué retorna:</a:t>
            </a:r>
            <a:endParaRPr sz="1350" b="1">
              <a:latin typeface="DM Sans"/>
              <a:ea typeface="DM Sans"/>
              <a:cs typeface="DM Sans"/>
              <a:sym typeface="DM Sans"/>
            </a:endParaRPr>
          </a:p>
        </p:txBody>
      </p:sp>
      <p:sp>
        <p:nvSpPr>
          <p:cNvPr id="414" name="Google Shape;414;p54"/>
          <p:cNvSpPr txBox="1"/>
          <p:nvPr/>
        </p:nvSpPr>
        <p:spPr>
          <a:xfrm>
            <a:off x="473350" y="3065100"/>
            <a:ext cx="4767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Retorna una Promesa pendiente. Para trabajar con la resolución de la petición, </a:t>
            </a:r>
            <a:r>
              <a:rPr lang="es" sz="1350">
                <a:highlight>
                  <a:schemeClr val="accent4"/>
                </a:highlight>
                <a:latin typeface="DM Sans"/>
                <a:ea typeface="DM Sans"/>
                <a:cs typeface="DM Sans"/>
                <a:sym typeface="DM Sans"/>
              </a:rPr>
              <a:t>debemos hacerlo dentro del .then()</a:t>
            </a:r>
            <a:r>
              <a:rPr lang="es" sz="1350">
                <a:latin typeface="DM Sans"/>
                <a:ea typeface="DM Sans"/>
                <a:cs typeface="DM Sans"/>
                <a:sym typeface="DM Sans"/>
              </a:rPr>
              <a:t> correspondiente:</a:t>
            </a:r>
            <a:endParaRPr sz="1350">
              <a:latin typeface="DM Sans"/>
              <a:ea typeface="DM Sans"/>
              <a:cs typeface="DM Sans"/>
              <a:sym typeface="DM Sans"/>
            </a:endParaRPr>
          </a:p>
        </p:txBody>
      </p:sp>
      <p:sp>
        <p:nvSpPr>
          <p:cNvPr id="415" name="Google Shape;415;p54"/>
          <p:cNvSpPr txBox="1"/>
          <p:nvPr/>
        </p:nvSpPr>
        <p:spPr>
          <a:xfrm>
            <a:off x="552150" y="2251050"/>
            <a:ext cx="6031500" cy="641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fetch</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'https://jsonplaceholder.typicode.com/posts'</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6A9955"/>
                </a:solidFill>
                <a:latin typeface="Courier New"/>
                <a:ea typeface="Courier New"/>
                <a:cs typeface="Courier New"/>
                <a:sym typeface="Courier New"/>
              </a:rPr>
              <a:t>// Promise {&lt;pending&gt;}</a:t>
            </a:r>
            <a:endParaRPr sz="1500"/>
          </a:p>
        </p:txBody>
      </p:sp>
      <p:sp>
        <p:nvSpPr>
          <p:cNvPr id="416" name="Google Shape;416;p54"/>
          <p:cNvSpPr txBox="1"/>
          <p:nvPr/>
        </p:nvSpPr>
        <p:spPr>
          <a:xfrm>
            <a:off x="552150" y="3994775"/>
            <a:ext cx="6031500" cy="551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050">
                <a:solidFill>
                  <a:srgbClr val="DCDCAA"/>
                </a:solidFill>
                <a:latin typeface="Courier New"/>
                <a:ea typeface="Courier New"/>
                <a:cs typeface="Courier New"/>
                <a:sym typeface="Courier New"/>
              </a:rPr>
              <a:t>fetch</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'https://jsonplaceholder.typicode.com/posts'</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then</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resp</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resp</a:t>
            </a:r>
            <a:r>
              <a:rPr lang="es" sz="1050">
                <a:solidFill>
                  <a:srgbClr val="D4D4D4"/>
                </a:solidFill>
                <a:latin typeface="Courier New"/>
                <a:ea typeface="Courier New"/>
                <a:cs typeface="Courier New"/>
                <a:sym typeface="Courier New"/>
              </a:rPr>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5"/>
          <p:cNvSpPr txBox="1"/>
          <p:nvPr/>
        </p:nvSpPr>
        <p:spPr>
          <a:xfrm>
            <a:off x="473350" y="6634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Fetch</a:t>
            </a:r>
            <a:endParaRPr sz="4000" b="1">
              <a:solidFill>
                <a:schemeClr val="dk1"/>
              </a:solidFill>
              <a:latin typeface="DM Sans"/>
              <a:ea typeface="DM Sans"/>
              <a:cs typeface="DM Sans"/>
              <a:sym typeface="DM Sans"/>
            </a:endParaRPr>
          </a:p>
        </p:txBody>
      </p:sp>
      <p:sp>
        <p:nvSpPr>
          <p:cNvPr id="422" name="Google Shape;422;p55"/>
          <p:cNvSpPr txBox="1"/>
          <p:nvPr/>
        </p:nvSpPr>
        <p:spPr>
          <a:xfrm>
            <a:off x="473350" y="17478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Haciendo </a:t>
            </a:r>
            <a:r>
              <a:rPr lang="es" sz="1350" b="1">
                <a:latin typeface="DM Sans"/>
                <a:ea typeface="DM Sans"/>
                <a:cs typeface="DM Sans"/>
                <a:sym typeface="DM Sans"/>
              </a:rPr>
              <a:t>console.log</a:t>
            </a:r>
            <a:r>
              <a:rPr lang="es" sz="1350">
                <a:latin typeface="DM Sans"/>
                <a:ea typeface="DM Sans"/>
                <a:cs typeface="DM Sans"/>
                <a:sym typeface="DM Sans"/>
              </a:rPr>
              <a:t> de la respuesta, no vemos el listado de posts que esperamos sino un objeto del tipo Response.</a:t>
            </a:r>
            <a:endParaRPr sz="1350" b="1">
              <a:latin typeface="DM Sans"/>
              <a:ea typeface="DM Sans"/>
              <a:cs typeface="DM Sans"/>
              <a:sym typeface="DM Sans"/>
            </a:endParaRPr>
          </a:p>
        </p:txBody>
      </p:sp>
      <p:pic>
        <p:nvPicPr>
          <p:cNvPr id="423" name="Google Shape;423;p55"/>
          <p:cNvPicPr preferRelativeResize="0"/>
          <p:nvPr/>
        </p:nvPicPr>
        <p:blipFill>
          <a:blip r:embed="rId3">
            <a:alphaModFix/>
          </a:blip>
          <a:stretch>
            <a:fillRect/>
          </a:stretch>
        </p:blipFill>
        <p:spPr>
          <a:xfrm>
            <a:off x="473338" y="3006724"/>
            <a:ext cx="7295782" cy="1306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429" name="Google Shape;429;p56"/>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RESPONSE</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430" name="Google Shape;430;p56"/>
          <p:cNvGrpSpPr/>
          <p:nvPr/>
        </p:nvGrpSpPr>
        <p:grpSpPr>
          <a:xfrm>
            <a:off x="473351" y="619523"/>
            <a:ext cx="738900" cy="738900"/>
            <a:chOff x="473351" y="619523"/>
            <a:chExt cx="738900" cy="738900"/>
          </a:xfrm>
        </p:grpSpPr>
        <p:sp>
          <p:nvSpPr>
            <p:cNvPr id="431" name="Google Shape;431;p5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2" name="Google Shape;432;p5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7"/>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439" name="Google Shape;439;p57"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440" name="Google Shape;440;p57"/>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Response</a:t>
            </a:r>
            <a:endParaRPr sz="3200" b="1">
              <a:solidFill>
                <a:schemeClr val="dk1"/>
              </a:solidFill>
              <a:highlight>
                <a:schemeClr val="lt1"/>
              </a:highlight>
              <a:latin typeface="DM Sans"/>
              <a:ea typeface="DM Sans"/>
              <a:cs typeface="DM Sans"/>
              <a:sym typeface="DM Sans"/>
            </a:endParaRPr>
          </a:p>
        </p:txBody>
      </p:sp>
      <p:sp>
        <p:nvSpPr>
          <p:cNvPr id="441" name="Google Shape;441;p57"/>
          <p:cNvSpPr txBox="1"/>
          <p:nvPr/>
        </p:nvSpPr>
        <p:spPr>
          <a:xfrm>
            <a:off x="457350" y="2049025"/>
            <a:ext cx="43515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Llamar a fetch() retorna una promesa que resuelve en un objeto Response que contiene información sobre la respuesta del servidor, como su código de estado y headers.</a:t>
            </a: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 sz="1350">
                <a:solidFill>
                  <a:schemeClr val="dk1"/>
                </a:solidFill>
                <a:latin typeface="DM Sans"/>
                <a:ea typeface="DM Sans"/>
                <a:cs typeface="DM Sans"/>
                <a:sym typeface="DM Sans"/>
              </a:rPr>
              <a:t>Para acceder al contenido de la respuesta debemos dar un paso adicional, y por eso es que se ven </a:t>
            </a:r>
            <a:r>
              <a:rPr lang="es" sz="1350">
                <a:solidFill>
                  <a:schemeClr val="dk1"/>
                </a:solidFill>
                <a:highlight>
                  <a:schemeClr val="accent4"/>
                </a:highlight>
                <a:latin typeface="DM Sans"/>
                <a:ea typeface="DM Sans"/>
                <a:cs typeface="DM Sans"/>
                <a:sym typeface="DM Sans"/>
              </a:rPr>
              <a:t>dos .then() concatenados.</a:t>
            </a:r>
            <a:endParaRPr>
              <a:solidFill>
                <a:schemeClr val="lt1"/>
              </a:solidFill>
              <a:highlight>
                <a:schemeClr val="accent4"/>
              </a:highlight>
              <a:latin typeface="DM Sans"/>
              <a:ea typeface="DM Sans"/>
              <a:cs typeface="DM Sans"/>
              <a:sym typeface="DM Sans"/>
            </a:endParaRPr>
          </a:p>
        </p:txBody>
      </p:sp>
      <p:pic>
        <p:nvPicPr>
          <p:cNvPr id="442" name="Google Shape;442;p57"/>
          <p:cNvPicPr preferRelativeResize="0"/>
          <p:nvPr/>
        </p:nvPicPr>
        <p:blipFill>
          <a:blip r:embed="rId4">
            <a:alphaModFix/>
          </a:blip>
          <a:stretch>
            <a:fillRect/>
          </a:stretch>
        </p:blipFill>
        <p:spPr>
          <a:xfrm>
            <a:off x="5083925" y="2022513"/>
            <a:ext cx="3384400" cy="1692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8"/>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449" name="Google Shape;449;p58"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450" name="Google Shape;450;p58"/>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Response</a:t>
            </a:r>
            <a:endParaRPr sz="3200" b="1">
              <a:solidFill>
                <a:schemeClr val="dk1"/>
              </a:solidFill>
              <a:highlight>
                <a:schemeClr val="lt1"/>
              </a:highlight>
              <a:latin typeface="DM Sans"/>
              <a:ea typeface="DM Sans"/>
              <a:cs typeface="DM Sans"/>
              <a:sym typeface="DM Sans"/>
            </a:endParaRPr>
          </a:p>
        </p:txBody>
      </p:sp>
      <p:sp>
        <p:nvSpPr>
          <p:cNvPr id="451" name="Google Shape;451;p58"/>
          <p:cNvSpPr txBox="1"/>
          <p:nvPr/>
        </p:nvSpPr>
        <p:spPr>
          <a:xfrm>
            <a:off x="475500" y="1750400"/>
            <a:ext cx="43515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Generalmente, se transfieren datos en formato JSON. Por lo tanto, para obtener el contenido de la respuesta debemos aplicar el </a:t>
            </a:r>
            <a:r>
              <a:rPr lang="es" sz="1350">
                <a:solidFill>
                  <a:schemeClr val="dk1"/>
                </a:solidFill>
                <a:highlight>
                  <a:schemeClr val="accent4"/>
                </a:highlight>
                <a:latin typeface="DM Sans"/>
                <a:ea typeface="DM Sans"/>
                <a:cs typeface="DM Sans"/>
                <a:sym typeface="DM Sans"/>
              </a:rPr>
              <a:t>método .json()</a:t>
            </a:r>
            <a:r>
              <a:rPr lang="es" sz="1350">
                <a:solidFill>
                  <a:schemeClr val="dk1"/>
                </a:solidFill>
                <a:latin typeface="DM Sans"/>
                <a:ea typeface="DM Sans"/>
                <a:cs typeface="DM Sans"/>
                <a:sym typeface="DM Sans"/>
              </a:rPr>
              <a:t> a ese objeto. Éste retorna a su vez una Promesa, por lo que capturamos su contenido (los datos enviados por la API) </a:t>
            </a:r>
            <a:r>
              <a:rPr lang="es" sz="1350" b="1">
                <a:solidFill>
                  <a:schemeClr val="dk1"/>
                </a:solidFill>
                <a:latin typeface="DM Sans"/>
                <a:ea typeface="DM Sans"/>
                <a:cs typeface="DM Sans"/>
                <a:sym typeface="DM Sans"/>
              </a:rPr>
              <a:t>en un segundo .then()</a:t>
            </a:r>
            <a:r>
              <a:rPr lang="es" sz="1350">
                <a:solidFill>
                  <a:schemeClr val="dk1"/>
                </a:solidFill>
                <a:latin typeface="DM Sans"/>
                <a:ea typeface="DM Sans"/>
                <a:cs typeface="DM Sans"/>
                <a:sym typeface="DM Sans"/>
              </a:rPr>
              <a:t> :</a:t>
            </a:r>
            <a:endParaRPr>
              <a:solidFill>
                <a:schemeClr val="lt1"/>
              </a:solidFill>
              <a:latin typeface="DM Sans"/>
              <a:ea typeface="DM Sans"/>
              <a:cs typeface="DM Sans"/>
              <a:sym typeface="DM Sans"/>
            </a:endParaRPr>
          </a:p>
        </p:txBody>
      </p:sp>
      <p:sp>
        <p:nvSpPr>
          <p:cNvPr id="452" name="Google Shape;452;p58"/>
          <p:cNvSpPr txBox="1"/>
          <p:nvPr/>
        </p:nvSpPr>
        <p:spPr>
          <a:xfrm>
            <a:off x="526600" y="3292600"/>
            <a:ext cx="5067000" cy="1260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50">
                <a:solidFill>
                  <a:srgbClr val="DCDCAA"/>
                </a:solidFill>
                <a:latin typeface="Courier New"/>
                <a:ea typeface="Courier New"/>
                <a:cs typeface="Courier New"/>
                <a:sym typeface="Courier New"/>
              </a:rPr>
              <a:t>fetch</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'https://jsonplaceholder.typicode.com/posts'</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then</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resp</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resp</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json</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then</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data</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data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9"/>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9"/>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459" name="Google Shape;459;p59"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460" name="Google Shape;460;p59"/>
          <p:cNvSpPr txBox="1"/>
          <p:nvPr/>
        </p:nvSpPr>
        <p:spPr>
          <a:xfrm>
            <a:off x="494825" y="1073300"/>
            <a:ext cx="3896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Response</a:t>
            </a:r>
            <a:endParaRPr sz="3200" b="1">
              <a:solidFill>
                <a:schemeClr val="dk1"/>
              </a:solidFill>
              <a:highlight>
                <a:schemeClr val="lt1"/>
              </a:highlight>
              <a:latin typeface="DM Sans"/>
              <a:ea typeface="DM Sans"/>
              <a:cs typeface="DM Sans"/>
              <a:sym typeface="DM Sans"/>
            </a:endParaRPr>
          </a:p>
        </p:txBody>
      </p:sp>
      <p:sp>
        <p:nvSpPr>
          <p:cNvPr id="461" name="Google Shape;461;p59"/>
          <p:cNvSpPr txBox="1"/>
          <p:nvPr/>
        </p:nvSpPr>
        <p:spPr>
          <a:xfrm>
            <a:off x="494825" y="1868125"/>
            <a:ext cx="4351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En el parámetro </a:t>
            </a:r>
            <a:r>
              <a:rPr lang="es" sz="1350" b="1">
                <a:solidFill>
                  <a:schemeClr val="dk1"/>
                </a:solidFill>
                <a:latin typeface="DM Sans"/>
                <a:ea typeface="DM Sans"/>
                <a:cs typeface="DM Sans"/>
                <a:sym typeface="DM Sans"/>
              </a:rPr>
              <a:t>data</a:t>
            </a:r>
            <a:r>
              <a:rPr lang="es" sz="1350">
                <a:solidFill>
                  <a:schemeClr val="dk1"/>
                </a:solidFill>
                <a:latin typeface="DM Sans"/>
                <a:ea typeface="DM Sans"/>
                <a:cs typeface="DM Sans"/>
                <a:sym typeface="DM Sans"/>
              </a:rPr>
              <a:t> tenemos el contenido de la respuesta de nuestra petición. En este caso, la API </a:t>
            </a:r>
            <a:r>
              <a:rPr lang="es" sz="1350">
                <a:solidFill>
                  <a:schemeClr val="dk1"/>
                </a:solidFill>
                <a:highlight>
                  <a:schemeClr val="accent4"/>
                </a:highlight>
                <a:latin typeface="DM Sans"/>
                <a:ea typeface="DM Sans"/>
                <a:cs typeface="DM Sans"/>
                <a:sym typeface="DM Sans"/>
              </a:rPr>
              <a:t>nos responde con un array de 100 elemento donde cada elemento es un post.</a:t>
            </a:r>
            <a:endParaRPr>
              <a:solidFill>
                <a:schemeClr val="lt1"/>
              </a:solidFill>
              <a:highlight>
                <a:schemeClr val="accent4"/>
              </a:highlight>
              <a:latin typeface="DM Sans"/>
              <a:ea typeface="DM Sans"/>
              <a:cs typeface="DM Sans"/>
              <a:sym typeface="DM Sans"/>
            </a:endParaRPr>
          </a:p>
        </p:txBody>
      </p:sp>
      <p:pic>
        <p:nvPicPr>
          <p:cNvPr id="462" name="Google Shape;462;p59"/>
          <p:cNvPicPr preferRelativeResize="0"/>
          <p:nvPr/>
        </p:nvPicPr>
        <p:blipFill>
          <a:blip r:embed="rId4">
            <a:alphaModFix/>
          </a:blip>
          <a:stretch>
            <a:fillRect/>
          </a:stretch>
        </p:blipFill>
        <p:spPr>
          <a:xfrm>
            <a:off x="494825" y="2918187"/>
            <a:ext cx="4836350" cy="1673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0"/>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468" name="Google Shape;468;p60"/>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ANALIZANDO RESPUESTAS</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469" name="Google Shape;469;p60"/>
          <p:cNvGrpSpPr/>
          <p:nvPr/>
        </p:nvGrpSpPr>
        <p:grpSpPr>
          <a:xfrm>
            <a:off x="473351" y="619523"/>
            <a:ext cx="738900" cy="738900"/>
            <a:chOff x="473351" y="619523"/>
            <a:chExt cx="738900" cy="738900"/>
          </a:xfrm>
        </p:grpSpPr>
        <p:sp>
          <p:nvSpPr>
            <p:cNvPr id="470" name="Google Shape;470;p60"/>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6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1"/>
          <p:cNvSpPr txBox="1"/>
          <p:nvPr/>
        </p:nvSpPr>
        <p:spPr>
          <a:xfrm>
            <a:off x="475500" y="1221200"/>
            <a:ext cx="7169400" cy="414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300">
                <a:solidFill>
                  <a:srgbClr val="B7B7B7"/>
                </a:solidFill>
                <a:latin typeface="DM Sans"/>
                <a:ea typeface="DM Sans"/>
                <a:cs typeface="DM Sans"/>
                <a:sym typeface="DM Sans"/>
              </a:rPr>
              <a:t>Trabajar con APIs nos ofrece un entorno claro sobre cómo comunicarnos y obtener respuestas con recursos 🙌. Sin embargo, cada API define qué responder, qué formato darle a los datos que envía y cómo estructurarlos. </a:t>
            </a:r>
            <a:endParaRPr sz="23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23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300">
                <a:solidFill>
                  <a:srgbClr val="B7B7B7"/>
                </a:solidFill>
                <a:latin typeface="DM Sans"/>
                <a:ea typeface="DM Sans"/>
                <a:cs typeface="DM Sans"/>
                <a:sym typeface="DM Sans"/>
              </a:rPr>
              <a:t>Por lo tanto, siempre debemos analizar las respuestas obtenidas para ver qué datos utilizar de ellas 🤔.</a:t>
            </a:r>
            <a:endParaRPr sz="23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p:txBody>
      </p:sp>
      <p:sp>
        <p:nvSpPr>
          <p:cNvPr id="477" name="Google Shape;477;p61"/>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pic>
        <p:nvPicPr>
          <p:cNvPr id="479" name="Google Shape;479;p61" title="ícono de para recordar"/>
          <p:cNvPicPr preferRelativeResize="0"/>
          <p:nvPr/>
        </p:nvPicPr>
        <p:blipFill>
          <a:blip r:embed="rId3">
            <a:alphaModFix/>
          </a:blip>
          <a:stretch>
            <a:fillRect/>
          </a:stretch>
        </p:blipFill>
        <p:spPr>
          <a:xfrm>
            <a:off x="540861" y="551786"/>
            <a:ext cx="264076" cy="2640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2"/>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486" name="Google Shape;486;p62"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487" name="Google Shape;487;p62"/>
          <p:cNvSpPr txBox="1"/>
          <p:nvPr/>
        </p:nvSpPr>
        <p:spPr>
          <a:xfrm>
            <a:off x="494825" y="1073300"/>
            <a:ext cx="3219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Analizando respuestas</a:t>
            </a:r>
            <a:endParaRPr sz="3200" b="1">
              <a:solidFill>
                <a:schemeClr val="dk1"/>
              </a:solidFill>
              <a:highlight>
                <a:schemeClr val="lt1"/>
              </a:highlight>
              <a:latin typeface="DM Sans"/>
              <a:ea typeface="DM Sans"/>
              <a:cs typeface="DM Sans"/>
              <a:sym typeface="DM Sans"/>
            </a:endParaRPr>
          </a:p>
        </p:txBody>
      </p:sp>
      <p:sp>
        <p:nvSpPr>
          <p:cNvPr id="488" name="Google Shape;488;p62"/>
          <p:cNvSpPr txBox="1"/>
          <p:nvPr/>
        </p:nvSpPr>
        <p:spPr>
          <a:xfrm>
            <a:off x="494825" y="2561700"/>
            <a:ext cx="2917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En este caso, veamos cómo son los objetos del array anterior 👉</a:t>
            </a:r>
            <a:endParaRPr>
              <a:solidFill>
                <a:schemeClr val="lt1"/>
              </a:solidFill>
              <a:highlight>
                <a:schemeClr val="accent4"/>
              </a:highlight>
              <a:latin typeface="DM Sans"/>
              <a:ea typeface="DM Sans"/>
              <a:cs typeface="DM Sans"/>
              <a:sym typeface="DM Sans"/>
            </a:endParaRPr>
          </a:p>
        </p:txBody>
      </p:sp>
      <p:pic>
        <p:nvPicPr>
          <p:cNvPr id="489" name="Google Shape;489;p62"/>
          <p:cNvPicPr preferRelativeResize="0"/>
          <p:nvPr/>
        </p:nvPicPr>
        <p:blipFill>
          <a:blip r:embed="rId4">
            <a:alphaModFix/>
          </a:blip>
          <a:stretch>
            <a:fillRect/>
          </a:stretch>
        </p:blipFill>
        <p:spPr>
          <a:xfrm>
            <a:off x="3689725" y="1132100"/>
            <a:ext cx="4978775" cy="3459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3"/>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496" name="Google Shape;496;p63"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497" name="Google Shape;497;p63"/>
          <p:cNvSpPr txBox="1"/>
          <p:nvPr/>
        </p:nvSpPr>
        <p:spPr>
          <a:xfrm>
            <a:off x="494825" y="1073300"/>
            <a:ext cx="499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Analizando respuestas</a:t>
            </a:r>
            <a:endParaRPr sz="3200" b="1">
              <a:solidFill>
                <a:schemeClr val="dk1"/>
              </a:solidFill>
              <a:highlight>
                <a:schemeClr val="lt1"/>
              </a:highlight>
              <a:latin typeface="DM Sans"/>
              <a:ea typeface="DM Sans"/>
              <a:cs typeface="DM Sans"/>
              <a:sym typeface="DM Sans"/>
            </a:endParaRPr>
          </a:p>
        </p:txBody>
      </p:sp>
      <p:sp>
        <p:nvSpPr>
          <p:cNvPr id="498" name="Google Shape;498;p63"/>
          <p:cNvSpPr txBox="1"/>
          <p:nvPr/>
        </p:nvSpPr>
        <p:spPr>
          <a:xfrm>
            <a:off x="465700" y="1757500"/>
            <a:ext cx="38472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Cada elemento tiene propiedades </a:t>
            </a:r>
            <a:r>
              <a:rPr lang="es" sz="1350">
                <a:solidFill>
                  <a:schemeClr val="dk1"/>
                </a:solidFill>
                <a:highlight>
                  <a:schemeClr val="accent6"/>
                </a:highlight>
                <a:latin typeface="DM Sans"/>
                <a:ea typeface="DM Sans"/>
                <a:cs typeface="DM Sans"/>
                <a:sym typeface="DM Sans"/>
              </a:rPr>
              <a:t>body, id, title, userId.</a:t>
            </a:r>
            <a:r>
              <a:rPr lang="es" sz="1350">
                <a:solidFill>
                  <a:schemeClr val="dk1"/>
                </a:solidFill>
                <a:latin typeface="DM Sans"/>
                <a:ea typeface="DM Sans"/>
                <a:cs typeface="DM Sans"/>
                <a:sym typeface="DM Sans"/>
              </a:rPr>
              <a:t> Estamos trabajando con el parámetro data definido que es un array de objetos. Por ello, podemos recorrerlo y acceder a sus objetos y propiedades 🧐:</a:t>
            </a:r>
            <a:endParaRPr>
              <a:solidFill>
                <a:schemeClr val="lt1"/>
              </a:solidFill>
              <a:highlight>
                <a:schemeClr val="accent4"/>
              </a:highlight>
              <a:latin typeface="DM Sans"/>
              <a:ea typeface="DM Sans"/>
              <a:cs typeface="DM Sans"/>
              <a:sym typeface="DM Sans"/>
            </a:endParaRPr>
          </a:p>
        </p:txBody>
      </p:sp>
      <p:sp>
        <p:nvSpPr>
          <p:cNvPr id="499" name="Google Shape;499;p63"/>
          <p:cNvSpPr txBox="1"/>
          <p:nvPr/>
        </p:nvSpPr>
        <p:spPr>
          <a:xfrm>
            <a:off x="494825" y="3018900"/>
            <a:ext cx="4486800" cy="1504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00">
                <a:solidFill>
                  <a:srgbClr val="DCDCAA"/>
                </a:solidFill>
                <a:latin typeface="Courier New"/>
                <a:ea typeface="Courier New"/>
                <a:cs typeface="Courier New"/>
                <a:sym typeface="Courier New"/>
              </a:rPr>
              <a:t>fetch</a:t>
            </a:r>
            <a:r>
              <a:rPr lang="es" sz="1100">
                <a:solidFill>
                  <a:srgbClr val="D4D4D4"/>
                </a:solidFill>
                <a:latin typeface="Courier New"/>
                <a:ea typeface="Courier New"/>
                <a:cs typeface="Courier New"/>
                <a:sym typeface="Courier New"/>
              </a:rPr>
              <a:t>(</a:t>
            </a:r>
            <a:r>
              <a:rPr lang="es" sz="1100">
                <a:solidFill>
                  <a:srgbClr val="CE9178"/>
                </a:solidFill>
                <a:latin typeface="Courier New"/>
                <a:ea typeface="Courier New"/>
                <a:cs typeface="Courier New"/>
                <a:sym typeface="Courier New"/>
              </a:rPr>
              <a:t>'https://jsonplaceholder.typicode.com/posts'</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D4D4D4"/>
                </a:solidFill>
                <a:latin typeface="Courier New"/>
                <a:ea typeface="Courier New"/>
                <a:cs typeface="Courier New"/>
                <a:sym typeface="Courier New"/>
              </a:rPr>
              <a:t>    .</a:t>
            </a:r>
            <a:r>
              <a:rPr lang="es" sz="1100">
                <a:solidFill>
                  <a:srgbClr val="DCDCAA"/>
                </a:solidFill>
                <a:latin typeface="Courier New"/>
                <a:ea typeface="Courier New"/>
                <a:cs typeface="Courier New"/>
                <a:sym typeface="Courier New"/>
              </a:rPr>
              <a:t>then</a:t>
            </a: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resp</a:t>
            </a:r>
            <a:r>
              <a:rPr lang="es" sz="1100">
                <a:solidFill>
                  <a:srgbClr val="D4D4D4"/>
                </a:solidFill>
                <a:latin typeface="Courier New"/>
                <a:ea typeface="Courier New"/>
                <a:cs typeface="Courier New"/>
                <a:sym typeface="Courier New"/>
              </a:rPr>
              <a:t>) </a:t>
            </a:r>
            <a:r>
              <a:rPr lang="es" sz="1100">
                <a:solidFill>
                  <a:srgbClr val="569CD6"/>
                </a:solidFill>
                <a:latin typeface="Courier New"/>
                <a:ea typeface="Courier New"/>
                <a:cs typeface="Courier New"/>
                <a:sym typeface="Courier New"/>
              </a:rPr>
              <a:t>=&gt;</a:t>
            </a: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resp</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json</a:t>
            </a:r>
            <a:r>
              <a:rPr lang="es"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D4D4D4"/>
                </a:solidFill>
                <a:latin typeface="Courier New"/>
                <a:ea typeface="Courier New"/>
                <a:cs typeface="Courier New"/>
                <a:sym typeface="Courier New"/>
              </a:rPr>
              <a:t>    .</a:t>
            </a:r>
            <a:r>
              <a:rPr lang="es" sz="1100">
                <a:solidFill>
                  <a:srgbClr val="DCDCAA"/>
                </a:solidFill>
                <a:latin typeface="Courier New"/>
                <a:ea typeface="Courier New"/>
                <a:cs typeface="Courier New"/>
                <a:sym typeface="Courier New"/>
              </a:rPr>
              <a:t>then</a:t>
            </a: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data</a:t>
            </a:r>
            <a:r>
              <a:rPr lang="es" sz="1100">
                <a:solidFill>
                  <a:srgbClr val="D4D4D4"/>
                </a:solidFill>
                <a:latin typeface="Courier New"/>
                <a:ea typeface="Courier New"/>
                <a:cs typeface="Courier New"/>
                <a:sym typeface="Courier New"/>
              </a:rPr>
              <a:t>) </a:t>
            </a:r>
            <a:r>
              <a:rPr lang="es" sz="1100">
                <a:solidFill>
                  <a:srgbClr val="569CD6"/>
                </a:solidFill>
                <a:latin typeface="Courier New"/>
                <a:ea typeface="Courier New"/>
                <a:cs typeface="Courier New"/>
                <a:sym typeface="Courier New"/>
              </a:rPr>
              <a:t>=&gt;</a:t>
            </a:r>
            <a:r>
              <a:rPr lang="es"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console</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log</a:t>
            </a: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data</a:t>
            </a:r>
            <a:r>
              <a:rPr lang="es" sz="1100">
                <a:solidFill>
                  <a:srgbClr val="D4D4D4"/>
                </a:solidFill>
                <a:latin typeface="Courier New"/>
                <a:ea typeface="Courier New"/>
                <a:cs typeface="Courier New"/>
                <a:sym typeface="Courier New"/>
              </a:rPr>
              <a:t>[</a:t>
            </a:r>
            <a:r>
              <a:rPr lang="es" sz="1100">
                <a:solidFill>
                  <a:srgbClr val="B5CEA8"/>
                </a:solidFill>
                <a:latin typeface="Courier New"/>
                <a:ea typeface="Courier New"/>
                <a:cs typeface="Courier New"/>
                <a:sym typeface="Courier New"/>
              </a:rPr>
              <a:t>0</a:t>
            </a:r>
            <a:r>
              <a:rPr lang="es" sz="1100">
                <a:solidFill>
                  <a:srgbClr val="D4D4D4"/>
                </a:solidFill>
                <a:latin typeface="Courier New"/>
                <a:ea typeface="Courier New"/>
                <a:cs typeface="Courier New"/>
                <a:sym typeface="Courier New"/>
              </a:rPr>
              <a:t>].</a:t>
            </a:r>
            <a:r>
              <a:rPr lang="es" sz="1100">
                <a:solidFill>
                  <a:srgbClr val="9CDCFE"/>
                </a:solidFill>
                <a:latin typeface="Courier New"/>
                <a:ea typeface="Courier New"/>
                <a:cs typeface="Courier New"/>
                <a:sym typeface="Courier New"/>
              </a:rPr>
              <a:t>title</a:t>
            </a:r>
            <a:r>
              <a:rPr lang="es"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console</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log</a:t>
            </a: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data</a:t>
            </a:r>
            <a:r>
              <a:rPr lang="es" sz="1100">
                <a:solidFill>
                  <a:srgbClr val="D4D4D4"/>
                </a:solidFill>
                <a:latin typeface="Courier New"/>
                <a:ea typeface="Courier New"/>
                <a:cs typeface="Courier New"/>
                <a:sym typeface="Courier New"/>
              </a:rPr>
              <a:t>[</a:t>
            </a:r>
            <a:r>
              <a:rPr lang="es" sz="1100">
                <a:solidFill>
                  <a:srgbClr val="B5CEA8"/>
                </a:solidFill>
                <a:latin typeface="Courier New"/>
                <a:ea typeface="Courier New"/>
                <a:cs typeface="Courier New"/>
                <a:sym typeface="Courier New"/>
              </a:rPr>
              <a:t>0</a:t>
            </a:r>
            <a:r>
              <a:rPr lang="es" sz="1100">
                <a:solidFill>
                  <a:srgbClr val="D4D4D4"/>
                </a:solidFill>
                <a:latin typeface="Courier New"/>
                <a:ea typeface="Courier New"/>
                <a:cs typeface="Courier New"/>
                <a:sym typeface="Courier New"/>
              </a:rPr>
              <a:t>].</a:t>
            </a:r>
            <a:r>
              <a:rPr lang="es" sz="1100">
                <a:solidFill>
                  <a:srgbClr val="9CDCFE"/>
                </a:solidFill>
                <a:latin typeface="Courier New"/>
                <a:ea typeface="Courier New"/>
                <a:cs typeface="Courier New"/>
                <a:sym typeface="Courier New"/>
              </a:rPr>
              <a:t>body</a:t>
            </a:r>
            <a:r>
              <a:rPr lang="es"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D4D4D4"/>
                </a:solidFill>
                <a:latin typeface="Courier New"/>
                <a:ea typeface="Courier New"/>
                <a:cs typeface="Courier New"/>
                <a:sym typeface="Courier New"/>
              </a:rPr>
              <a:t>    })</a:t>
            </a:r>
            <a:endParaRPr sz="1100"/>
          </a:p>
        </p:txBody>
      </p:sp>
      <p:pic>
        <p:nvPicPr>
          <p:cNvPr id="500" name="Google Shape;500;p63"/>
          <p:cNvPicPr preferRelativeResize="0"/>
          <p:nvPr/>
        </p:nvPicPr>
        <p:blipFill rotWithShape="1">
          <a:blip r:embed="rId4">
            <a:alphaModFix/>
          </a:blip>
          <a:srcRect l="4287"/>
          <a:stretch/>
        </p:blipFill>
        <p:spPr>
          <a:xfrm>
            <a:off x="5013950" y="3018900"/>
            <a:ext cx="3654550" cy="96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9"/>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sp>
        <p:nvSpPr>
          <p:cNvPr id="86" name="Google Shape;86;p19"/>
          <p:cNvSpPr/>
          <p:nvPr/>
        </p:nvSpPr>
        <p:spPr>
          <a:xfrm>
            <a:off x="1845937" y="3010369"/>
            <a:ext cx="1088700" cy="4515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FETCH</a:t>
            </a:r>
            <a:endParaRPr sz="1200">
              <a:solidFill>
                <a:srgbClr val="FFFFFF"/>
              </a:solidFill>
              <a:latin typeface="DM Sans"/>
              <a:ea typeface="DM Sans"/>
              <a:cs typeface="DM Sans"/>
              <a:sym typeface="DM Sans"/>
            </a:endParaRPr>
          </a:p>
        </p:txBody>
      </p:sp>
      <p:sp>
        <p:nvSpPr>
          <p:cNvPr id="87" name="Google Shape;87;p19"/>
          <p:cNvSpPr/>
          <p:nvPr/>
        </p:nvSpPr>
        <p:spPr>
          <a:xfrm>
            <a:off x="4751925" y="1528328"/>
            <a:ext cx="1242600" cy="3354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Peticiones </a:t>
            </a:r>
            <a:endParaRPr sz="1200">
              <a:solidFill>
                <a:srgbClr val="222222"/>
              </a:solidFill>
              <a:latin typeface="DM Sans"/>
              <a:ea typeface="DM Sans"/>
              <a:cs typeface="DM Sans"/>
              <a:sym typeface="DM Sans"/>
            </a:endParaRPr>
          </a:p>
        </p:txBody>
      </p:sp>
      <p:sp>
        <p:nvSpPr>
          <p:cNvPr id="88" name="Google Shape;88;p19"/>
          <p:cNvSpPr/>
          <p:nvPr/>
        </p:nvSpPr>
        <p:spPr>
          <a:xfrm>
            <a:off x="1845937" y="1528342"/>
            <a:ext cx="1088700" cy="4515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AJAX</a:t>
            </a:r>
            <a:endParaRPr sz="1200">
              <a:solidFill>
                <a:srgbClr val="FFFFFF"/>
              </a:solidFill>
              <a:latin typeface="DM Sans"/>
              <a:ea typeface="DM Sans"/>
              <a:cs typeface="DM Sans"/>
              <a:sym typeface="DM Sans"/>
            </a:endParaRPr>
          </a:p>
        </p:txBody>
      </p:sp>
      <p:cxnSp>
        <p:nvCxnSpPr>
          <p:cNvPr id="89" name="Google Shape;89;p19"/>
          <p:cNvCxnSpPr>
            <a:stCxn id="86" idx="0"/>
            <a:endCxn id="88" idx="2"/>
          </p:cNvCxnSpPr>
          <p:nvPr/>
        </p:nvCxnSpPr>
        <p:spPr>
          <a:xfrm rot="10800000">
            <a:off x="2390287" y="1979869"/>
            <a:ext cx="0" cy="1030500"/>
          </a:xfrm>
          <a:prstGeom prst="straightConnector1">
            <a:avLst/>
          </a:prstGeom>
          <a:noFill/>
          <a:ln w="9525" cap="flat" cmpd="sng">
            <a:solidFill>
              <a:srgbClr val="CCCCCC"/>
            </a:solidFill>
            <a:prstDash val="solid"/>
            <a:round/>
            <a:headEnd type="oval" w="med" len="med"/>
            <a:tailEnd type="oval" w="med" len="med"/>
          </a:ln>
        </p:spPr>
      </p:cxnSp>
      <p:sp>
        <p:nvSpPr>
          <p:cNvPr id="90" name="Google Shape;90;p19"/>
          <p:cNvSpPr/>
          <p:nvPr/>
        </p:nvSpPr>
        <p:spPr>
          <a:xfrm>
            <a:off x="4751925" y="978372"/>
            <a:ext cx="1242600" cy="335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chemeClr val="dk1"/>
                </a:solidFill>
                <a:latin typeface="DM Sans"/>
                <a:ea typeface="DM Sans"/>
                <a:cs typeface="DM Sans"/>
                <a:sym typeface="DM Sans"/>
              </a:rPr>
              <a:t>Definición</a:t>
            </a:r>
            <a:endParaRPr sz="1200">
              <a:solidFill>
                <a:schemeClr val="dk1"/>
              </a:solidFill>
              <a:latin typeface="DM Sans"/>
              <a:ea typeface="DM Sans"/>
              <a:cs typeface="DM Sans"/>
              <a:sym typeface="DM Sans"/>
            </a:endParaRPr>
          </a:p>
        </p:txBody>
      </p:sp>
      <p:sp>
        <p:nvSpPr>
          <p:cNvPr id="91" name="Google Shape;91;p19"/>
          <p:cNvSpPr/>
          <p:nvPr/>
        </p:nvSpPr>
        <p:spPr>
          <a:xfrm>
            <a:off x="4751925" y="2078268"/>
            <a:ext cx="1242600" cy="2961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API</a:t>
            </a:r>
            <a:endParaRPr sz="1200">
              <a:solidFill>
                <a:srgbClr val="222222"/>
              </a:solidFill>
              <a:latin typeface="DM Sans"/>
              <a:ea typeface="DM Sans"/>
              <a:cs typeface="DM Sans"/>
              <a:sym typeface="DM Sans"/>
            </a:endParaRPr>
          </a:p>
        </p:txBody>
      </p:sp>
      <p:cxnSp>
        <p:nvCxnSpPr>
          <p:cNvPr id="92" name="Google Shape;92;p19"/>
          <p:cNvCxnSpPr>
            <a:stCxn id="88" idx="3"/>
            <a:endCxn id="90" idx="1"/>
          </p:cNvCxnSpPr>
          <p:nvPr/>
        </p:nvCxnSpPr>
        <p:spPr>
          <a:xfrm rot="10800000" flipH="1">
            <a:off x="2934637" y="1145992"/>
            <a:ext cx="1817400" cy="608100"/>
          </a:xfrm>
          <a:prstGeom prst="bentConnector3">
            <a:avLst>
              <a:gd name="adj1" fmla="val 49997"/>
            </a:avLst>
          </a:prstGeom>
          <a:noFill/>
          <a:ln w="9525" cap="flat" cmpd="sng">
            <a:solidFill>
              <a:srgbClr val="CCCCCC"/>
            </a:solidFill>
            <a:prstDash val="solid"/>
            <a:round/>
            <a:headEnd type="none" w="med" len="med"/>
            <a:tailEnd type="oval" w="med" len="med"/>
          </a:ln>
        </p:spPr>
      </p:cxnSp>
      <p:cxnSp>
        <p:nvCxnSpPr>
          <p:cNvPr id="93" name="Google Shape;93;p19"/>
          <p:cNvCxnSpPr>
            <a:stCxn id="88" idx="3"/>
            <a:endCxn id="87" idx="1"/>
          </p:cNvCxnSpPr>
          <p:nvPr/>
        </p:nvCxnSpPr>
        <p:spPr>
          <a:xfrm rot="10800000" flipH="1">
            <a:off x="2934637" y="1695892"/>
            <a:ext cx="1817400" cy="58200"/>
          </a:xfrm>
          <a:prstGeom prst="bentConnector3">
            <a:avLst>
              <a:gd name="adj1" fmla="val 49997"/>
            </a:avLst>
          </a:prstGeom>
          <a:noFill/>
          <a:ln w="9525" cap="flat" cmpd="sng">
            <a:solidFill>
              <a:srgbClr val="CCCCCC"/>
            </a:solidFill>
            <a:prstDash val="solid"/>
            <a:round/>
            <a:headEnd type="none" w="med" len="med"/>
            <a:tailEnd type="oval" w="med" len="med"/>
          </a:ln>
        </p:spPr>
      </p:cxnSp>
      <p:cxnSp>
        <p:nvCxnSpPr>
          <p:cNvPr id="94" name="Google Shape;94;p19"/>
          <p:cNvCxnSpPr>
            <a:stCxn id="88" idx="3"/>
            <a:endCxn id="91" idx="1"/>
          </p:cNvCxnSpPr>
          <p:nvPr/>
        </p:nvCxnSpPr>
        <p:spPr>
          <a:xfrm>
            <a:off x="2934637" y="1754092"/>
            <a:ext cx="1817400" cy="472200"/>
          </a:xfrm>
          <a:prstGeom prst="bentConnector3">
            <a:avLst>
              <a:gd name="adj1" fmla="val 49997"/>
            </a:avLst>
          </a:prstGeom>
          <a:noFill/>
          <a:ln w="9525" cap="flat" cmpd="sng">
            <a:solidFill>
              <a:srgbClr val="CCCCCC"/>
            </a:solidFill>
            <a:prstDash val="solid"/>
            <a:round/>
            <a:headEnd type="none" w="med" len="med"/>
            <a:tailEnd type="oval" w="med" len="med"/>
          </a:ln>
        </p:spPr>
      </p:cxnSp>
      <p:pic>
        <p:nvPicPr>
          <p:cNvPr id="95" name="Google Shape;95;p1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96" name="Google Shape;96;p19"/>
          <p:cNvCxnSpPr/>
          <p:nvPr/>
        </p:nvCxnSpPr>
        <p:spPr>
          <a:xfrm>
            <a:off x="5994514" y="2225016"/>
            <a:ext cx="321900" cy="2700"/>
          </a:xfrm>
          <a:prstGeom prst="straightConnector1">
            <a:avLst/>
          </a:prstGeom>
          <a:noFill/>
          <a:ln w="9525" cap="flat" cmpd="sng">
            <a:solidFill>
              <a:srgbClr val="CCCCCC"/>
            </a:solidFill>
            <a:prstDash val="solid"/>
            <a:round/>
            <a:headEnd type="none" w="med" len="med"/>
            <a:tailEnd type="oval" w="med" len="med"/>
          </a:ln>
        </p:spPr>
      </p:cxnSp>
      <p:sp>
        <p:nvSpPr>
          <p:cNvPr id="97" name="Google Shape;97;p19"/>
          <p:cNvSpPr/>
          <p:nvPr/>
        </p:nvSpPr>
        <p:spPr>
          <a:xfrm>
            <a:off x="6316444" y="2118320"/>
            <a:ext cx="972000" cy="216000"/>
          </a:xfrm>
          <a:prstGeom prst="rect">
            <a:avLst/>
          </a:prstGeom>
          <a:solidFill>
            <a:srgbClr val="FFFFFF"/>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Estados</a:t>
            </a:r>
            <a:endParaRPr sz="1200">
              <a:solidFill>
                <a:srgbClr val="222222"/>
              </a:solidFill>
              <a:latin typeface="DM Sans"/>
              <a:ea typeface="DM Sans"/>
              <a:cs typeface="DM Sans"/>
              <a:sym typeface="DM Sans"/>
            </a:endParaRPr>
          </a:p>
        </p:txBody>
      </p:sp>
      <p:sp>
        <p:nvSpPr>
          <p:cNvPr id="98" name="Google Shape;98;p19"/>
          <p:cNvSpPr/>
          <p:nvPr/>
        </p:nvSpPr>
        <p:spPr>
          <a:xfrm>
            <a:off x="3726701" y="2679800"/>
            <a:ext cx="1242600" cy="2160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100">
                <a:solidFill>
                  <a:srgbClr val="222222"/>
                </a:solidFill>
                <a:latin typeface="DM Sans"/>
                <a:ea typeface="DM Sans"/>
                <a:cs typeface="DM Sans"/>
                <a:sym typeface="DM Sans"/>
              </a:rPr>
              <a:t>RESPONSE</a:t>
            </a:r>
            <a:endParaRPr sz="1100">
              <a:solidFill>
                <a:srgbClr val="222222"/>
              </a:solidFill>
              <a:latin typeface="DM Sans"/>
              <a:ea typeface="DM Sans"/>
              <a:cs typeface="DM Sans"/>
              <a:sym typeface="DM Sans"/>
            </a:endParaRPr>
          </a:p>
        </p:txBody>
      </p:sp>
      <p:cxnSp>
        <p:nvCxnSpPr>
          <p:cNvPr id="99" name="Google Shape;99;p19"/>
          <p:cNvCxnSpPr>
            <a:endCxn id="98" idx="1"/>
          </p:cNvCxnSpPr>
          <p:nvPr/>
        </p:nvCxnSpPr>
        <p:spPr>
          <a:xfrm rot="10800000" flipH="1">
            <a:off x="2934701" y="2787800"/>
            <a:ext cx="792000" cy="4947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100" name="Google Shape;100;p19"/>
          <p:cNvSpPr/>
          <p:nvPr/>
        </p:nvSpPr>
        <p:spPr>
          <a:xfrm>
            <a:off x="3726776" y="3173475"/>
            <a:ext cx="1242600" cy="2160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100">
                <a:solidFill>
                  <a:srgbClr val="222222"/>
                </a:solidFill>
                <a:latin typeface="DM Sans"/>
                <a:ea typeface="DM Sans"/>
                <a:cs typeface="DM Sans"/>
                <a:sym typeface="DM Sans"/>
              </a:rPr>
              <a:t>POST</a:t>
            </a:r>
            <a:endParaRPr sz="1100">
              <a:solidFill>
                <a:srgbClr val="222222"/>
              </a:solidFill>
              <a:latin typeface="DM Sans"/>
              <a:ea typeface="DM Sans"/>
              <a:cs typeface="DM Sans"/>
              <a:sym typeface="DM Sans"/>
            </a:endParaRPr>
          </a:p>
        </p:txBody>
      </p:sp>
      <p:sp>
        <p:nvSpPr>
          <p:cNvPr id="101" name="Google Shape;101;p19"/>
          <p:cNvSpPr/>
          <p:nvPr/>
        </p:nvSpPr>
        <p:spPr>
          <a:xfrm>
            <a:off x="3726776" y="3667150"/>
            <a:ext cx="1242600" cy="2160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100">
                <a:solidFill>
                  <a:srgbClr val="222222"/>
                </a:solidFill>
                <a:latin typeface="DM Sans"/>
                <a:ea typeface="DM Sans"/>
                <a:cs typeface="DM Sans"/>
                <a:sym typeface="DM Sans"/>
              </a:rPr>
              <a:t>Rutas relativas</a:t>
            </a:r>
            <a:endParaRPr sz="1100">
              <a:solidFill>
                <a:srgbClr val="222222"/>
              </a:solidFill>
              <a:latin typeface="DM Sans"/>
              <a:ea typeface="DM Sans"/>
              <a:cs typeface="DM Sans"/>
              <a:sym typeface="DM Sans"/>
            </a:endParaRPr>
          </a:p>
        </p:txBody>
      </p:sp>
      <p:sp>
        <p:nvSpPr>
          <p:cNvPr id="102" name="Google Shape;102;p19"/>
          <p:cNvSpPr/>
          <p:nvPr/>
        </p:nvSpPr>
        <p:spPr>
          <a:xfrm>
            <a:off x="3726701" y="4160825"/>
            <a:ext cx="1242600" cy="2160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100">
                <a:solidFill>
                  <a:srgbClr val="222222"/>
                </a:solidFill>
                <a:latin typeface="DM Sans"/>
                <a:ea typeface="DM Sans"/>
                <a:cs typeface="DM Sans"/>
                <a:sym typeface="DM Sans"/>
              </a:rPr>
              <a:t>Async - Await</a:t>
            </a:r>
            <a:endParaRPr sz="1100">
              <a:solidFill>
                <a:srgbClr val="222222"/>
              </a:solidFill>
              <a:latin typeface="DM Sans"/>
              <a:ea typeface="DM Sans"/>
              <a:cs typeface="DM Sans"/>
              <a:sym typeface="DM Sans"/>
            </a:endParaRPr>
          </a:p>
        </p:txBody>
      </p:sp>
      <p:cxnSp>
        <p:nvCxnSpPr>
          <p:cNvPr id="103" name="Google Shape;103;p19"/>
          <p:cNvCxnSpPr>
            <a:endCxn id="102" idx="1"/>
          </p:cNvCxnSpPr>
          <p:nvPr/>
        </p:nvCxnSpPr>
        <p:spPr>
          <a:xfrm rot="-5400000" flipH="1">
            <a:off x="2837501" y="3379625"/>
            <a:ext cx="986400" cy="792000"/>
          </a:xfrm>
          <a:prstGeom prst="bentConnector2">
            <a:avLst/>
          </a:prstGeom>
          <a:noFill/>
          <a:ln w="9525" cap="flat" cmpd="sng">
            <a:solidFill>
              <a:srgbClr val="CCCCCC"/>
            </a:solidFill>
            <a:prstDash val="solid"/>
            <a:round/>
            <a:headEnd type="none" w="med" len="med"/>
            <a:tailEnd type="oval" w="med" len="med"/>
          </a:ln>
        </p:spPr>
      </p:cxnSp>
      <p:cxnSp>
        <p:nvCxnSpPr>
          <p:cNvPr id="104" name="Google Shape;104;p19"/>
          <p:cNvCxnSpPr>
            <a:endCxn id="101" idx="1"/>
          </p:cNvCxnSpPr>
          <p:nvPr/>
        </p:nvCxnSpPr>
        <p:spPr>
          <a:xfrm>
            <a:off x="2934776" y="3282550"/>
            <a:ext cx="792000" cy="4926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105" name="Google Shape;105;p19"/>
          <p:cNvCxnSpPr>
            <a:endCxn id="100" idx="1"/>
          </p:cNvCxnSpPr>
          <p:nvPr/>
        </p:nvCxnSpPr>
        <p:spPr>
          <a:xfrm rot="10800000" flipH="1">
            <a:off x="2934776" y="3281475"/>
            <a:ext cx="792000" cy="9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106" name="Google Shape;106;p19"/>
          <p:cNvCxnSpPr/>
          <p:nvPr/>
        </p:nvCxnSpPr>
        <p:spPr>
          <a:xfrm>
            <a:off x="4969364" y="2786491"/>
            <a:ext cx="321900" cy="2700"/>
          </a:xfrm>
          <a:prstGeom prst="straightConnector1">
            <a:avLst/>
          </a:prstGeom>
          <a:noFill/>
          <a:ln w="9525" cap="flat" cmpd="sng">
            <a:solidFill>
              <a:srgbClr val="CCCCCC"/>
            </a:solidFill>
            <a:prstDash val="solid"/>
            <a:round/>
            <a:headEnd type="none" w="med" len="med"/>
            <a:tailEnd type="oval" w="med" len="med"/>
          </a:ln>
        </p:spPr>
      </p:cxnSp>
      <p:sp>
        <p:nvSpPr>
          <p:cNvPr id="107" name="Google Shape;107;p19"/>
          <p:cNvSpPr/>
          <p:nvPr/>
        </p:nvSpPr>
        <p:spPr>
          <a:xfrm>
            <a:off x="5291300" y="2679800"/>
            <a:ext cx="1559700" cy="216000"/>
          </a:xfrm>
          <a:prstGeom prst="rect">
            <a:avLst/>
          </a:prstGeom>
          <a:solidFill>
            <a:srgbClr val="FFFFFF"/>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100">
                <a:solidFill>
                  <a:srgbClr val="222222"/>
                </a:solidFill>
                <a:latin typeface="DM Sans"/>
                <a:ea typeface="DM Sans"/>
                <a:cs typeface="DM Sans"/>
                <a:sym typeface="DM Sans"/>
              </a:rPr>
              <a:t>Analizar respuestas</a:t>
            </a:r>
            <a:endParaRPr sz="1200">
              <a:solidFill>
                <a:srgbClr val="222222"/>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4"/>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4"/>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507" name="Google Shape;507;p64"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508" name="Google Shape;508;p64"/>
          <p:cNvSpPr txBox="1"/>
          <p:nvPr/>
        </p:nvSpPr>
        <p:spPr>
          <a:xfrm>
            <a:off x="494825" y="1073300"/>
            <a:ext cx="5241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Analizando respuestas</a:t>
            </a:r>
            <a:endParaRPr sz="3200" b="1">
              <a:solidFill>
                <a:schemeClr val="dk1"/>
              </a:solidFill>
              <a:highlight>
                <a:schemeClr val="lt1"/>
              </a:highlight>
              <a:latin typeface="DM Sans"/>
              <a:ea typeface="DM Sans"/>
              <a:cs typeface="DM Sans"/>
              <a:sym typeface="DM Sans"/>
            </a:endParaRPr>
          </a:p>
        </p:txBody>
      </p:sp>
      <p:sp>
        <p:nvSpPr>
          <p:cNvPr id="509" name="Google Shape;509;p64"/>
          <p:cNvSpPr txBox="1"/>
          <p:nvPr/>
        </p:nvSpPr>
        <p:spPr>
          <a:xfrm>
            <a:off x="465700" y="1846000"/>
            <a:ext cx="38472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Teniendo esto disponible dentro del </a:t>
            </a:r>
            <a:r>
              <a:rPr lang="es" sz="1350" b="1">
                <a:solidFill>
                  <a:schemeClr val="dk1"/>
                </a:solidFill>
                <a:latin typeface="DM Sans"/>
                <a:ea typeface="DM Sans"/>
                <a:cs typeface="DM Sans"/>
                <a:sym typeface="DM Sans"/>
              </a:rPr>
              <a:t>.then()</a:t>
            </a:r>
            <a:r>
              <a:rPr lang="es" sz="1350">
                <a:solidFill>
                  <a:schemeClr val="dk1"/>
                </a:solidFill>
                <a:latin typeface="DM Sans"/>
                <a:ea typeface="DM Sans"/>
                <a:cs typeface="DM Sans"/>
                <a:sym typeface="DM Sans"/>
              </a:rPr>
              <a:t>, </a:t>
            </a:r>
            <a:r>
              <a:rPr lang="es" sz="1350">
                <a:solidFill>
                  <a:schemeClr val="dk1"/>
                </a:solidFill>
                <a:highlight>
                  <a:schemeClr val="accent6"/>
                </a:highlight>
                <a:latin typeface="DM Sans"/>
                <a:ea typeface="DM Sans"/>
                <a:cs typeface="DM Sans"/>
                <a:sym typeface="DM Sans"/>
              </a:rPr>
              <a:t>¡podemos volcarlo al DOM utilizando los métodos vistos previamente! 🤩</a:t>
            </a:r>
            <a:endParaRPr sz="1350">
              <a:solidFill>
                <a:schemeClr val="lt1"/>
              </a:solidFill>
              <a:highlight>
                <a:schemeClr val="accent6"/>
              </a:highlight>
              <a:latin typeface="DM Sans"/>
              <a:ea typeface="DM Sans"/>
              <a:cs typeface="DM Sans"/>
              <a:sym typeface="DM Sans"/>
            </a:endParaRPr>
          </a:p>
        </p:txBody>
      </p:sp>
      <p:sp>
        <p:nvSpPr>
          <p:cNvPr id="510" name="Google Shape;510;p64"/>
          <p:cNvSpPr txBox="1"/>
          <p:nvPr/>
        </p:nvSpPr>
        <p:spPr>
          <a:xfrm>
            <a:off x="526600" y="3025875"/>
            <a:ext cx="4486800" cy="1504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250">
                <a:solidFill>
                  <a:srgbClr val="808080"/>
                </a:solidFill>
                <a:latin typeface="Courier New"/>
                <a:ea typeface="Courier New"/>
                <a:cs typeface="Courier New"/>
                <a:sym typeface="Courier New"/>
              </a:rPr>
              <a:t>&lt;</a:t>
            </a:r>
            <a:r>
              <a:rPr lang="es" sz="1250">
                <a:solidFill>
                  <a:srgbClr val="569CD6"/>
                </a:solidFill>
                <a:latin typeface="Courier New"/>
                <a:ea typeface="Courier New"/>
                <a:cs typeface="Courier New"/>
                <a:sym typeface="Courier New"/>
              </a:rPr>
              <a:t>h2</a:t>
            </a:r>
            <a:r>
              <a:rPr lang="es" sz="1250">
                <a:solidFill>
                  <a:srgbClr val="808080"/>
                </a:solidFill>
                <a:latin typeface="Courier New"/>
                <a:ea typeface="Courier New"/>
                <a:cs typeface="Courier New"/>
                <a:sym typeface="Courier New"/>
              </a:rPr>
              <a:t>&gt;</a:t>
            </a:r>
            <a:r>
              <a:rPr lang="es" sz="1250">
                <a:solidFill>
                  <a:srgbClr val="D4D4D4"/>
                </a:solidFill>
                <a:latin typeface="Courier New"/>
                <a:ea typeface="Courier New"/>
                <a:cs typeface="Courier New"/>
                <a:sym typeface="Courier New"/>
              </a:rPr>
              <a:t>Posts!</a:t>
            </a:r>
            <a:r>
              <a:rPr lang="es" sz="1250">
                <a:solidFill>
                  <a:srgbClr val="808080"/>
                </a:solidFill>
                <a:latin typeface="Courier New"/>
                <a:ea typeface="Courier New"/>
                <a:cs typeface="Courier New"/>
                <a:sym typeface="Courier New"/>
              </a:rPr>
              <a:t>&lt;/</a:t>
            </a:r>
            <a:r>
              <a:rPr lang="es" sz="1250">
                <a:solidFill>
                  <a:srgbClr val="569CD6"/>
                </a:solidFill>
                <a:latin typeface="Courier New"/>
                <a:ea typeface="Courier New"/>
                <a:cs typeface="Courier New"/>
                <a:sym typeface="Courier New"/>
              </a:rPr>
              <a:t>h2</a:t>
            </a:r>
            <a:r>
              <a:rPr lang="es" sz="1250">
                <a:solidFill>
                  <a:srgbClr val="808080"/>
                </a:solidFill>
                <a:latin typeface="Courier New"/>
                <a:ea typeface="Courier New"/>
                <a:cs typeface="Courier New"/>
                <a:sym typeface="Courier New"/>
              </a:rPr>
              <a:t>&gt;</a:t>
            </a:r>
            <a:endParaRPr sz="12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    </a:t>
            </a:r>
            <a:r>
              <a:rPr lang="es" sz="1250">
                <a:solidFill>
                  <a:srgbClr val="808080"/>
                </a:solidFill>
                <a:latin typeface="Courier New"/>
                <a:ea typeface="Courier New"/>
                <a:cs typeface="Courier New"/>
                <a:sym typeface="Courier New"/>
              </a:rPr>
              <a:t>&lt;</a:t>
            </a:r>
            <a:r>
              <a:rPr lang="es" sz="1250">
                <a:solidFill>
                  <a:srgbClr val="569CD6"/>
                </a:solidFill>
                <a:latin typeface="Courier New"/>
                <a:ea typeface="Courier New"/>
                <a:cs typeface="Courier New"/>
                <a:sym typeface="Courier New"/>
              </a:rPr>
              <a:t>hr</a:t>
            </a:r>
            <a:r>
              <a:rPr lang="es" sz="1250">
                <a:solidFill>
                  <a:srgbClr val="808080"/>
                </a:solidFill>
                <a:latin typeface="Courier New"/>
                <a:ea typeface="Courier New"/>
                <a:cs typeface="Courier New"/>
                <a:sym typeface="Courier New"/>
              </a:rPr>
              <a:t>/&gt;</a:t>
            </a:r>
            <a:endParaRPr sz="12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    </a:t>
            </a:r>
            <a:r>
              <a:rPr lang="es" sz="1250">
                <a:solidFill>
                  <a:srgbClr val="808080"/>
                </a:solidFill>
                <a:latin typeface="Courier New"/>
                <a:ea typeface="Courier New"/>
                <a:cs typeface="Courier New"/>
                <a:sym typeface="Courier New"/>
              </a:rPr>
              <a:t>&lt;</a:t>
            </a:r>
            <a:r>
              <a:rPr lang="es" sz="1250">
                <a:solidFill>
                  <a:srgbClr val="569CD6"/>
                </a:solidFill>
                <a:latin typeface="Courier New"/>
                <a:ea typeface="Courier New"/>
                <a:cs typeface="Courier New"/>
                <a:sym typeface="Courier New"/>
              </a:rPr>
              <a:t>ul</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id</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"listado"</a:t>
            </a:r>
            <a:r>
              <a:rPr lang="es" sz="1250">
                <a:solidFill>
                  <a:srgbClr val="808080"/>
                </a:solidFill>
                <a:latin typeface="Courier New"/>
                <a:ea typeface="Courier New"/>
                <a:cs typeface="Courier New"/>
                <a:sym typeface="Courier New"/>
              </a:rPr>
              <a:t>&gt;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    </a:t>
            </a:r>
            <a:r>
              <a:rPr lang="es" sz="1250">
                <a:solidFill>
                  <a:srgbClr val="808080"/>
                </a:solidFill>
                <a:latin typeface="Courier New"/>
                <a:ea typeface="Courier New"/>
                <a:cs typeface="Courier New"/>
                <a:sym typeface="Courier New"/>
              </a:rPr>
              <a:t>&lt;/</a:t>
            </a:r>
            <a:r>
              <a:rPr lang="es" sz="1250">
                <a:solidFill>
                  <a:srgbClr val="569CD6"/>
                </a:solidFill>
                <a:latin typeface="Courier New"/>
                <a:ea typeface="Courier New"/>
                <a:cs typeface="Courier New"/>
                <a:sym typeface="Courier New"/>
              </a:rPr>
              <a:t>ul</a:t>
            </a:r>
            <a:r>
              <a:rPr lang="es" sz="1250">
                <a:solidFill>
                  <a:srgbClr val="808080"/>
                </a:solidFill>
                <a:latin typeface="Courier New"/>
                <a:ea typeface="Courier New"/>
                <a:cs typeface="Courier New"/>
                <a:sym typeface="Courier New"/>
              </a:rPr>
              <a:t>&gt;</a:t>
            </a:r>
            <a:endParaRPr sz="1100">
              <a:solidFill>
                <a:srgbClr val="DCDCAA"/>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5"/>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5"/>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517" name="Google Shape;517;p65"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518" name="Google Shape;518;p65"/>
          <p:cNvSpPr txBox="1"/>
          <p:nvPr/>
        </p:nvSpPr>
        <p:spPr>
          <a:xfrm>
            <a:off x="494825" y="1073300"/>
            <a:ext cx="3484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Analizando respuestas</a:t>
            </a:r>
            <a:endParaRPr sz="3200" b="1">
              <a:solidFill>
                <a:schemeClr val="dk1"/>
              </a:solidFill>
              <a:highlight>
                <a:schemeClr val="lt1"/>
              </a:highlight>
              <a:latin typeface="DM Sans"/>
              <a:ea typeface="DM Sans"/>
              <a:cs typeface="DM Sans"/>
              <a:sym typeface="DM Sans"/>
            </a:endParaRPr>
          </a:p>
        </p:txBody>
      </p:sp>
      <p:sp>
        <p:nvSpPr>
          <p:cNvPr id="519" name="Google Shape;519;p65"/>
          <p:cNvSpPr txBox="1"/>
          <p:nvPr/>
        </p:nvSpPr>
        <p:spPr>
          <a:xfrm>
            <a:off x="465700" y="2459300"/>
            <a:ext cx="30330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Al obtener la respuesta de la API, recorremos el array obtenido y agregamos a la </a:t>
            </a:r>
            <a:r>
              <a:rPr lang="es" sz="1350" b="1">
                <a:solidFill>
                  <a:schemeClr val="dk1"/>
                </a:solidFill>
                <a:latin typeface="DM Sans"/>
                <a:ea typeface="DM Sans"/>
                <a:cs typeface="DM Sans"/>
                <a:sym typeface="DM Sans"/>
              </a:rPr>
              <a:t>&lt;ul&gt;</a:t>
            </a:r>
            <a:r>
              <a:rPr lang="es" sz="1350">
                <a:solidFill>
                  <a:schemeClr val="dk1"/>
                </a:solidFill>
                <a:latin typeface="DM Sans"/>
                <a:ea typeface="DM Sans"/>
                <a:cs typeface="DM Sans"/>
                <a:sym typeface="DM Sans"/>
              </a:rPr>
              <a:t> un elemento </a:t>
            </a:r>
            <a:r>
              <a:rPr lang="es" sz="1350" b="1">
                <a:solidFill>
                  <a:schemeClr val="dk1"/>
                </a:solidFill>
                <a:latin typeface="DM Sans"/>
                <a:ea typeface="DM Sans"/>
                <a:cs typeface="DM Sans"/>
                <a:sym typeface="DM Sans"/>
              </a:rPr>
              <a:t>&lt;li&gt;</a:t>
            </a:r>
            <a:r>
              <a:rPr lang="es" sz="1350">
                <a:solidFill>
                  <a:schemeClr val="dk1"/>
                </a:solidFill>
                <a:latin typeface="DM Sans"/>
                <a:ea typeface="DM Sans"/>
                <a:cs typeface="DM Sans"/>
                <a:sym typeface="DM Sans"/>
              </a:rPr>
              <a:t> con el contenido de cada post en el array. </a:t>
            </a:r>
            <a:endParaRPr sz="1350">
              <a:solidFill>
                <a:schemeClr val="lt1"/>
              </a:solidFill>
              <a:highlight>
                <a:schemeClr val="accent6"/>
              </a:highlight>
              <a:latin typeface="DM Sans"/>
              <a:ea typeface="DM Sans"/>
              <a:cs typeface="DM Sans"/>
              <a:sym typeface="DM Sans"/>
            </a:endParaRPr>
          </a:p>
        </p:txBody>
      </p:sp>
      <p:sp>
        <p:nvSpPr>
          <p:cNvPr id="520" name="Google Shape;520;p65"/>
          <p:cNvSpPr txBox="1"/>
          <p:nvPr/>
        </p:nvSpPr>
        <p:spPr>
          <a:xfrm>
            <a:off x="3979625" y="968200"/>
            <a:ext cx="4671600" cy="3623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050">
                <a:solidFill>
                  <a:srgbClr val="6A9955"/>
                </a:solidFill>
                <a:latin typeface="Courier New"/>
                <a:ea typeface="Courier New"/>
                <a:cs typeface="Courier New"/>
                <a:sym typeface="Courier New"/>
              </a:rPr>
              <a:t>// JS</a:t>
            </a:r>
            <a:endParaRPr sz="10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569CD6"/>
                </a:solidFill>
                <a:latin typeface="Courier New"/>
                <a:ea typeface="Courier New"/>
                <a:cs typeface="Courier New"/>
                <a:sym typeface="Courier New"/>
              </a:rPr>
              <a:t>const</a:t>
            </a:r>
            <a:r>
              <a:rPr lang="es" sz="1050">
                <a:solidFill>
                  <a:srgbClr val="D4D4D4"/>
                </a:solidFill>
                <a:latin typeface="Courier New"/>
                <a:ea typeface="Courier New"/>
                <a:cs typeface="Courier New"/>
                <a:sym typeface="Courier New"/>
              </a:rPr>
              <a:t> </a:t>
            </a:r>
            <a:r>
              <a:rPr lang="es" sz="1050">
                <a:solidFill>
                  <a:srgbClr val="4FC1FF"/>
                </a:solidFill>
                <a:latin typeface="Courier New"/>
                <a:ea typeface="Courier New"/>
                <a:cs typeface="Courier New"/>
                <a:sym typeface="Courier New"/>
              </a:rPr>
              <a:t>lista</a:t>
            </a:r>
            <a:r>
              <a:rPr lang="es" sz="1050">
                <a:solidFill>
                  <a:srgbClr val="D4D4D4"/>
                </a:solidFill>
                <a:latin typeface="Courier New"/>
                <a:ea typeface="Courier New"/>
                <a:cs typeface="Courier New"/>
                <a:sym typeface="Courier New"/>
              </a:rPr>
              <a:t> = </a:t>
            </a:r>
            <a:r>
              <a:rPr lang="es" sz="1050">
                <a:solidFill>
                  <a:srgbClr val="9CDCFE"/>
                </a:solidFill>
                <a:latin typeface="Courier New"/>
                <a:ea typeface="Courier New"/>
                <a:cs typeface="Courier New"/>
                <a:sym typeface="Courier New"/>
              </a:rPr>
              <a:t>document</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querySelector</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'#listado'</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CDCAA"/>
                </a:solidFill>
                <a:latin typeface="Courier New"/>
                <a:ea typeface="Courier New"/>
                <a:cs typeface="Courier New"/>
                <a:sym typeface="Courier New"/>
              </a:rPr>
              <a:t>fetch</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'https://jsonplaceholder.typicode.com/posts'</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then</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resp</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resp</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json</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DCDCAA"/>
                </a:solidFill>
                <a:latin typeface="Courier New"/>
                <a:ea typeface="Courier New"/>
                <a:cs typeface="Courier New"/>
                <a:sym typeface="Courier New"/>
              </a:rPr>
              <a:t>then</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data</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data</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forEach</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post</a:t>
            </a: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=&gt;</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569CD6"/>
                </a:solidFill>
                <a:latin typeface="Courier New"/>
                <a:ea typeface="Courier New"/>
                <a:cs typeface="Courier New"/>
                <a:sym typeface="Courier New"/>
              </a:rPr>
              <a:t>const</a:t>
            </a:r>
            <a:r>
              <a:rPr lang="es" sz="1050">
                <a:solidFill>
                  <a:srgbClr val="D4D4D4"/>
                </a:solidFill>
                <a:latin typeface="Courier New"/>
                <a:ea typeface="Courier New"/>
                <a:cs typeface="Courier New"/>
                <a:sym typeface="Courier New"/>
              </a:rPr>
              <a:t> </a:t>
            </a:r>
            <a:r>
              <a:rPr lang="es" sz="1050">
                <a:solidFill>
                  <a:srgbClr val="4FC1FF"/>
                </a:solidFill>
                <a:latin typeface="Courier New"/>
                <a:ea typeface="Courier New"/>
                <a:cs typeface="Courier New"/>
                <a:sym typeface="Courier New"/>
              </a:rPr>
              <a:t>li</a:t>
            </a:r>
            <a:r>
              <a:rPr lang="es" sz="1050">
                <a:solidFill>
                  <a:srgbClr val="D4D4D4"/>
                </a:solidFill>
                <a:latin typeface="Courier New"/>
                <a:ea typeface="Courier New"/>
                <a:cs typeface="Courier New"/>
                <a:sym typeface="Courier New"/>
              </a:rPr>
              <a:t> = </a:t>
            </a:r>
            <a:r>
              <a:rPr lang="es" sz="1050">
                <a:solidFill>
                  <a:srgbClr val="9CDCFE"/>
                </a:solidFill>
                <a:latin typeface="Courier New"/>
                <a:ea typeface="Courier New"/>
                <a:cs typeface="Courier New"/>
                <a:sym typeface="Courier New"/>
              </a:rPr>
              <a:t>document</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createElement</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'li'</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4FC1FF"/>
                </a:solidFill>
                <a:latin typeface="Courier New"/>
                <a:ea typeface="Courier New"/>
                <a:cs typeface="Courier New"/>
                <a:sym typeface="Courier New"/>
              </a:rPr>
              <a:t>li</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innerHTML</a:t>
            </a:r>
            <a:r>
              <a:rPr lang="es" sz="1050">
                <a:solidFill>
                  <a:srgbClr val="D4D4D4"/>
                </a:solidFill>
                <a:latin typeface="Courier New"/>
                <a:ea typeface="Courier New"/>
                <a:cs typeface="Courier New"/>
                <a:sym typeface="Courier New"/>
              </a:rPr>
              <a:t> = </a:t>
            </a:r>
            <a:r>
              <a:rPr lang="es"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CE9178"/>
                </a:solidFill>
                <a:latin typeface="Courier New"/>
                <a:ea typeface="Courier New"/>
                <a:cs typeface="Courier New"/>
                <a:sym typeface="Courier New"/>
              </a:rPr>
              <a:t>                &lt;h4&gt;</a:t>
            </a:r>
            <a:r>
              <a:rPr lang="es" sz="1050">
                <a:solidFill>
                  <a:srgbClr val="569CD6"/>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post</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title</a:t>
            </a:r>
            <a:r>
              <a:rPr lang="es" sz="1050">
                <a:solidFill>
                  <a:srgbClr val="569CD6"/>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&lt;/h4&gt;</a:t>
            </a:r>
            <a:endParaRPr sz="10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CE9178"/>
                </a:solidFill>
                <a:latin typeface="Courier New"/>
                <a:ea typeface="Courier New"/>
                <a:cs typeface="Courier New"/>
                <a:sym typeface="Courier New"/>
              </a:rPr>
              <a:t>                &lt;p&gt;</a:t>
            </a:r>
            <a:r>
              <a:rPr lang="es" sz="1050">
                <a:solidFill>
                  <a:srgbClr val="569CD6"/>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post</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body</a:t>
            </a:r>
            <a:r>
              <a:rPr lang="es" sz="1050">
                <a:solidFill>
                  <a:srgbClr val="569CD6"/>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&lt;/p&gt;</a:t>
            </a:r>
            <a:endParaRPr sz="10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CE9178"/>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4FC1FF"/>
                </a:solidFill>
                <a:latin typeface="Courier New"/>
                <a:ea typeface="Courier New"/>
                <a:cs typeface="Courier New"/>
                <a:sym typeface="Courier New"/>
              </a:rPr>
              <a:t>lista</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append</a:t>
            </a:r>
            <a:r>
              <a:rPr lang="es" sz="1050">
                <a:solidFill>
                  <a:srgbClr val="D4D4D4"/>
                </a:solidFill>
                <a:latin typeface="Courier New"/>
                <a:ea typeface="Courier New"/>
                <a:cs typeface="Courier New"/>
                <a:sym typeface="Courier New"/>
              </a:rPr>
              <a:t>(</a:t>
            </a:r>
            <a:r>
              <a:rPr lang="es" sz="1050">
                <a:solidFill>
                  <a:srgbClr val="4FC1FF"/>
                </a:solidFill>
                <a:latin typeface="Courier New"/>
                <a:ea typeface="Courier New"/>
                <a:cs typeface="Courier New"/>
                <a:sym typeface="Courier New"/>
              </a:rPr>
              <a:t>li</a:t>
            </a:r>
            <a:r>
              <a:rPr lang="es"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DCDCAA"/>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6"/>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6"/>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527" name="Google Shape;527;p66"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528" name="Google Shape;528;p66"/>
          <p:cNvSpPr txBox="1"/>
          <p:nvPr/>
        </p:nvSpPr>
        <p:spPr>
          <a:xfrm>
            <a:off x="494825" y="1073300"/>
            <a:ext cx="3484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Analizando respuestas</a:t>
            </a:r>
            <a:endParaRPr sz="3200" b="1">
              <a:solidFill>
                <a:schemeClr val="dk1"/>
              </a:solidFill>
              <a:highlight>
                <a:schemeClr val="lt1"/>
              </a:highlight>
              <a:latin typeface="DM Sans"/>
              <a:ea typeface="DM Sans"/>
              <a:cs typeface="DM Sans"/>
              <a:sym typeface="DM Sans"/>
            </a:endParaRPr>
          </a:p>
        </p:txBody>
      </p:sp>
      <p:sp>
        <p:nvSpPr>
          <p:cNvPr id="529" name="Google Shape;529;p66"/>
          <p:cNvSpPr txBox="1"/>
          <p:nvPr/>
        </p:nvSpPr>
        <p:spPr>
          <a:xfrm>
            <a:off x="465700" y="2459300"/>
            <a:ext cx="3033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Vemos en la página un listado de contenido obtenido desde un servicio externo 👉</a:t>
            </a:r>
            <a:endParaRPr sz="1350">
              <a:solidFill>
                <a:schemeClr val="lt1"/>
              </a:solidFill>
              <a:highlight>
                <a:schemeClr val="accent6"/>
              </a:highlight>
              <a:latin typeface="DM Sans"/>
              <a:ea typeface="DM Sans"/>
              <a:cs typeface="DM Sans"/>
              <a:sym typeface="DM Sans"/>
            </a:endParaRPr>
          </a:p>
        </p:txBody>
      </p:sp>
      <p:pic>
        <p:nvPicPr>
          <p:cNvPr id="530" name="Google Shape;530;p66"/>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531" name="Google Shape;531;p66"/>
          <p:cNvPicPr preferRelativeResize="0"/>
          <p:nvPr/>
        </p:nvPicPr>
        <p:blipFill>
          <a:blip r:embed="rId5">
            <a:alphaModFix/>
          </a:blip>
          <a:stretch>
            <a:fillRect/>
          </a:stretch>
        </p:blipFill>
        <p:spPr>
          <a:xfrm>
            <a:off x="4351000" y="1272975"/>
            <a:ext cx="3755756" cy="3318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7"/>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537" name="Google Shape;537;p67"/>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ENVIANDO DATOS CON POST</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538" name="Google Shape;538;p67"/>
          <p:cNvGrpSpPr/>
          <p:nvPr/>
        </p:nvGrpSpPr>
        <p:grpSpPr>
          <a:xfrm>
            <a:off x="473351" y="619523"/>
            <a:ext cx="738900" cy="738900"/>
            <a:chOff x="473351" y="619523"/>
            <a:chExt cx="738900" cy="738900"/>
          </a:xfrm>
        </p:grpSpPr>
        <p:sp>
          <p:nvSpPr>
            <p:cNvPr id="539" name="Google Shape;539;p6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0" name="Google Shape;540;p6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8"/>
          <p:cNvSpPr txBox="1"/>
          <p:nvPr/>
        </p:nvSpPr>
        <p:spPr>
          <a:xfrm>
            <a:off x="475500" y="1274675"/>
            <a:ext cx="3706200" cy="107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Enviando datos con post</a:t>
            </a:r>
            <a:endParaRPr sz="3200" b="1">
              <a:solidFill>
                <a:schemeClr val="dk1"/>
              </a:solidFill>
              <a:latin typeface="DM Sans"/>
              <a:ea typeface="DM Sans"/>
              <a:cs typeface="DM Sans"/>
              <a:sym typeface="DM Sans"/>
            </a:endParaRPr>
          </a:p>
        </p:txBody>
      </p:sp>
      <p:sp>
        <p:nvSpPr>
          <p:cNvPr id="546" name="Google Shape;546;p68"/>
          <p:cNvSpPr txBox="1"/>
          <p:nvPr/>
        </p:nvSpPr>
        <p:spPr>
          <a:xfrm>
            <a:off x="475500" y="2563275"/>
            <a:ext cx="38346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API de </a:t>
            </a:r>
            <a:r>
              <a:rPr lang="es" sz="1350" b="1">
                <a:latin typeface="DM Sans"/>
                <a:ea typeface="DM Sans"/>
                <a:cs typeface="DM Sans"/>
                <a:sym typeface="DM Sans"/>
              </a:rPr>
              <a:t>JSON Placeholder</a:t>
            </a:r>
            <a:r>
              <a:rPr lang="es" sz="1350">
                <a:latin typeface="DM Sans"/>
                <a:ea typeface="DM Sans"/>
                <a:cs typeface="DM Sans"/>
                <a:sym typeface="DM Sans"/>
              </a:rPr>
              <a:t> también nos permite </a:t>
            </a:r>
            <a:r>
              <a:rPr lang="es" sz="1350">
                <a:highlight>
                  <a:schemeClr val="accent6"/>
                </a:highlight>
                <a:latin typeface="DM Sans"/>
                <a:ea typeface="DM Sans"/>
                <a:cs typeface="DM Sans"/>
                <a:sym typeface="DM Sans"/>
              </a:rPr>
              <a:t>simular peticiones POST</a:t>
            </a:r>
            <a:r>
              <a:rPr lang="es" sz="1350">
                <a:latin typeface="DM Sans"/>
                <a:ea typeface="DM Sans"/>
                <a:cs typeface="DM Sans"/>
                <a:sym typeface="DM Sans"/>
              </a:rPr>
              <a:t>, es decir, podemos hacer una petición para enviar datos a la API. Al ser una simulación, no se crean recursos realmente en el servidor, pero sí obtenemos una respuesta aceptando el POST.</a:t>
            </a:r>
            <a:endParaRPr sz="1350">
              <a:latin typeface="DM Sans"/>
              <a:ea typeface="DM Sans"/>
              <a:cs typeface="DM Sans"/>
              <a:sym typeface="DM Sans"/>
            </a:endParaRPr>
          </a:p>
        </p:txBody>
      </p:sp>
      <p:sp>
        <p:nvSpPr>
          <p:cNvPr id="547" name="Google Shape;547;p68"/>
          <p:cNvSpPr txBox="1"/>
          <p:nvPr/>
        </p:nvSpPr>
        <p:spPr>
          <a:xfrm>
            <a:off x="4529725" y="2563275"/>
            <a:ext cx="38346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Dijimos que el segundo parámetro del método fetch es un objeto de configuración. En éste podemos definir el método, los headers y el body de la petición. Si bien fetch trae valores por defecto para esto (como el método que es GET), podemos modificarlo a discreción según sea necesario 😊.</a:t>
            </a:r>
            <a:endParaRPr sz="1350">
              <a:latin typeface="DM Sans"/>
              <a:ea typeface="DM Sans"/>
              <a:cs typeface="DM Sans"/>
              <a:sym typeface="DM Sans"/>
            </a:endParaRPr>
          </a:p>
        </p:txBody>
      </p:sp>
      <p:sp>
        <p:nvSpPr>
          <p:cNvPr id="548" name="Google Shape;548;p68"/>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550" name="Google Shape;550;p68"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9"/>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9"/>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557" name="Google Shape;557;p69"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558" name="Google Shape;558;p69"/>
          <p:cNvSpPr txBox="1"/>
          <p:nvPr/>
        </p:nvSpPr>
        <p:spPr>
          <a:xfrm>
            <a:off x="494825" y="1073300"/>
            <a:ext cx="3484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Enviando datos con post</a:t>
            </a:r>
            <a:endParaRPr sz="3200" b="1">
              <a:solidFill>
                <a:schemeClr val="dk1"/>
              </a:solidFill>
              <a:highlight>
                <a:schemeClr val="lt1"/>
              </a:highlight>
              <a:latin typeface="DM Sans"/>
              <a:ea typeface="DM Sans"/>
              <a:cs typeface="DM Sans"/>
              <a:sym typeface="DM Sans"/>
            </a:endParaRPr>
          </a:p>
        </p:txBody>
      </p:sp>
      <p:sp>
        <p:nvSpPr>
          <p:cNvPr id="559" name="Google Shape;559;p69"/>
          <p:cNvSpPr txBox="1"/>
          <p:nvPr/>
        </p:nvSpPr>
        <p:spPr>
          <a:xfrm>
            <a:off x="465700" y="2459300"/>
            <a:ext cx="3033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En este caso la documentación nos indica que para hacer un post debemos hacer </a:t>
            </a:r>
            <a:r>
              <a:rPr lang="es" sz="1350" b="1">
                <a:solidFill>
                  <a:schemeClr val="dk1"/>
                </a:solidFill>
                <a:latin typeface="DM Sans"/>
                <a:ea typeface="DM Sans"/>
                <a:cs typeface="DM Sans"/>
                <a:sym typeface="DM Sans"/>
              </a:rPr>
              <a:t>un fetch con las siguientes características:</a:t>
            </a:r>
            <a:endParaRPr sz="1350" b="1">
              <a:solidFill>
                <a:schemeClr val="lt1"/>
              </a:solidFill>
              <a:highlight>
                <a:schemeClr val="accent6"/>
              </a:highlight>
              <a:latin typeface="DM Sans"/>
              <a:ea typeface="DM Sans"/>
              <a:cs typeface="DM Sans"/>
              <a:sym typeface="DM Sans"/>
            </a:endParaRPr>
          </a:p>
        </p:txBody>
      </p:sp>
      <p:sp>
        <p:nvSpPr>
          <p:cNvPr id="560" name="Google Shape;560;p69"/>
          <p:cNvSpPr txBox="1"/>
          <p:nvPr/>
        </p:nvSpPr>
        <p:spPr>
          <a:xfrm>
            <a:off x="3979625" y="871300"/>
            <a:ext cx="4671600" cy="3720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150" dirty="0">
                <a:solidFill>
                  <a:srgbClr val="DCDCAA"/>
                </a:solidFill>
                <a:latin typeface="Courier New"/>
                <a:ea typeface="Courier New"/>
                <a:cs typeface="Courier New"/>
                <a:sym typeface="Courier New"/>
              </a:rPr>
              <a:t>fetch</a:t>
            </a:r>
            <a:r>
              <a:rPr lang="es" sz="1150" dirty="0">
                <a:solidFill>
                  <a:srgbClr val="D4D4D4"/>
                </a:solidFill>
                <a:latin typeface="Courier New"/>
                <a:ea typeface="Courier New"/>
                <a:cs typeface="Courier New"/>
                <a:sym typeface="Courier New"/>
              </a:rPr>
              <a:t>(</a:t>
            </a:r>
            <a:r>
              <a:rPr lang="es" sz="1150" dirty="0">
                <a:solidFill>
                  <a:srgbClr val="CE9178"/>
                </a:solidFill>
                <a:latin typeface="Courier New"/>
                <a:ea typeface="Courier New"/>
                <a:cs typeface="Courier New"/>
                <a:sym typeface="Courier New"/>
              </a:rPr>
              <a:t>'https://jsonplaceholder.typicode.com/posts'</a:t>
            </a:r>
            <a:r>
              <a:rPr lang="es" sz="1150" dirty="0">
                <a:solidFill>
                  <a:srgbClr val="D4D4D4"/>
                </a:solidFill>
                <a:latin typeface="Courier New"/>
                <a:ea typeface="Courier New"/>
                <a:cs typeface="Courier New"/>
                <a:sym typeface="Courier New"/>
              </a:rPr>
              <a:t>, {</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method:</a:t>
            </a: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'POST'</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body:</a:t>
            </a: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JSON</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stringify</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title:</a:t>
            </a: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'Coderhouse'</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body:</a:t>
            </a: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'Post de prueba'</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userId:</a:t>
            </a:r>
            <a:r>
              <a:rPr lang="es" sz="1150" dirty="0">
                <a:solidFill>
                  <a:srgbClr val="D4D4D4"/>
                </a:solidFill>
                <a:latin typeface="Courier New"/>
                <a:ea typeface="Courier New"/>
                <a:cs typeface="Courier New"/>
                <a:sym typeface="Courier New"/>
              </a:rPr>
              <a:t> </a:t>
            </a:r>
            <a:r>
              <a:rPr lang="es" sz="1150" dirty="0">
                <a:solidFill>
                  <a:srgbClr val="B5CEA8"/>
                </a:solidFill>
                <a:latin typeface="Courier New"/>
                <a:ea typeface="Courier New"/>
                <a:cs typeface="Courier New"/>
                <a:sym typeface="Courier New"/>
              </a:rPr>
              <a:t>1</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headers:</a:t>
            </a:r>
            <a:r>
              <a:rPr lang="es" sz="1150" dirty="0">
                <a:solidFill>
                  <a:srgbClr val="D4D4D4"/>
                </a:solidFill>
                <a:latin typeface="Courier New"/>
                <a:ea typeface="Courier New"/>
                <a:cs typeface="Courier New"/>
                <a:sym typeface="Courier New"/>
              </a:rPr>
              <a:t> {</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'Content-type'</a:t>
            </a:r>
            <a:r>
              <a:rPr lang="es" sz="1150" dirty="0">
                <a:solidFill>
                  <a:srgbClr val="9CDCFE"/>
                </a:solidFill>
                <a:latin typeface="Courier New"/>
                <a:ea typeface="Courier New"/>
                <a:cs typeface="Courier New"/>
                <a:sym typeface="Courier New"/>
              </a:rPr>
              <a:t>:</a:t>
            </a: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'application/json; charset=UTF-8'</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DCDCAA"/>
                </a:solidFill>
                <a:latin typeface="Courier New"/>
                <a:ea typeface="Courier New"/>
                <a:cs typeface="Courier New"/>
                <a:sym typeface="Courier New"/>
              </a:rPr>
              <a:t>then</a:t>
            </a:r>
            <a:r>
              <a:rPr lang="es" sz="1150" dirty="0">
                <a:solidFill>
                  <a:srgbClr val="D4D4D4"/>
                </a:solidFill>
                <a:latin typeface="Courier New"/>
                <a:ea typeface="Courier New"/>
                <a:cs typeface="Courier New"/>
                <a:sym typeface="Courier New"/>
              </a:rPr>
              <a:t>((</a:t>
            </a:r>
            <a:r>
              <a:rPr lang="es" sz="1150" dirty="0">
                <a:solidFill>
                  <a:srgbClr val="9CDCFE"/>
                </a:solidFill>
                <a:latin typeface="Courier New"/>
                <a:ea typeface="Courier New"/>
                <a:cs typeface="Courier New"/>
                <a:sym typeface="Courier New"/>
              </a:rPr>
              <a:t>response</a:t>
            </a:r>
            <a:r>
              <a:rPr lang="es" sz="1150" dirty="0">
                <a:solidFill>
                  <a:srgbClr val="D4D4D4"/>
                </a:solidFill>
                <a:latin typeface="Courier New"/>
                <a:ea typeface="Courier New"/>
                <a:cs typeface="Courier New"/>
                <a:sym typeface="Courier New"/>
              </a:rPr>
              <a:t>) </a:t>
            </a:r>
            <a:r>
              <a:rPr lang="es" sz="1150" dirty="0">
                <a:solidFill>
                  <a:srgbClr val="569CD6"/>
                </a:solidFill>
                <a:latin typeface="Courier New"/>
                <a:ea typeface="Courier New"/>
                <a:cs typeface="Courier New"/>
                <a:sym typeface="Courier New"/>
              </a:rPr>
              <a:t>=&gt;</a:t>
            </a: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response</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json</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DCDCAA"/>
                </a:solidFill>
                <a:latin typeface="Courier New"/>
                <a:ea typeface="Courier New"/>
                <a:cs typeface="Courier New"/>
                <a:sym typeface="Courier New"/>
              </a:rPr>
              <a:t>then</a:t>
            </a:r>
            <a:r>
              <a:rPr lang="es" sz="1150" dirty="0">
                <a:solidFill>
                  <a:srgbClr val="D4D4D4"/>
                </a:solidFill>
                <a:latin typeface="Courier New"/>
                <a:ea typeface="Courier New"/>
                <a:cs typeface="Courier New"/>
                <a:sym typeface="Courier New"/>
              </a:rPr>
              <a:t>((</a:t>
            </a:r>
            <a:r>
              <a:rPr lang="es" sz="1150" dirty="0">
                <a:solidFill>
                  <a:srgbClr val="9CDCFE"/>
                </a:solidFill>
                <a:latin typeface="Courier New"/>
                <a:ea typeface="Courier New"/>
                <a:cs typeface="Courier New"/>
                <a:sym typeface="Courier New"/>
              </a:rPr>
              <a:t>data</a:t>
            </a:r>
            <a:r>
              <a:rPr lang="es" sz="1150" dirty="0">
                <a:solidFill>
                  <a:srgbClr val="D4D4D4"/>
                </a:solidFill>
                <a:latin typeface="Courier New"/>
                <a:ea typeface="Courier New"/>
                <a:cs typeface="Courier New"/>
                <a:sym typeface="Courier New"/>
              </a:rPr>
              <a:t>) </a:t>
            </a:r>
            <a:r>
              <a:rPr lang="es" sz="1150" dirty="0">
                <a:solidFill>
                  <a:srgbClr val="569CD6"/>
                </a:solidFill>
                <a:latin typeface="Courier New"/>
                <a:ea typeface="Courier New"/>
                <a:cs typeface="Courier New"/>
                <a:sym typeface="Courier New"/>
              </a:rPr>
              <a:t>=&gt;</a:t>
            </a: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console</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log</a:t>
            </a:r>
            <a:r>
              <a:rPr lang="es" sz="1150" dirty="0">
                <a:solidFill>
                  <a:srgbClr val="D4D4D4"/>
                </a:solidFill>
                <a:latin typeface="Courier New"/>
                <a:ea typeface="Courier New"/>
                <a:cs typeface="Courier New"/>
                <a:sym typeface="Courier New"/>
              </a:rPr>
              <a:t>(</a:t>
            </a:r>
            <a:r>
              <a:rPr lang="es" sz="1150" dirty="0">
                <a:solidFill>
                  <a:srgbClr val="9CDCFE"/>
                </a:solidFill>
                <a:latin typeface="Courier New"/>
                <a:ea typeface="Courier New"/>
                <a:cs typeface="Courier New"/>
                <a:sym typeface="Courier New"/>
              </a:rPr>
              <a:t>data</a:t>
            </a:r>
            <a:r>
              <a:rPr lang="es" sz="1150" dirty="0">
                <a:solidFill>
                  <a:srgbClr val="D4D4D4"/>
                </a:solidFill>
                <a:latin typeface="Courier New"/>
                <a:ea typeface="Courier New"/>
                <a:cs typeface="Courier New"/>
                <a:sym typeface="Courier New"/>
              </a:rPr>
              <a:t>))</a:t>
            </a:r>
            <a:endParaRPr sz="105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dirty="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dirty="0">
              <a:solidFill>
                <a:srgbClr val="DCDCAA"/>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0"/>
          <p:cNvSpPr txBox="1"/>
          <p:nvPr/>
        </p:nvSpPr>
        <p:spPr>
          <a:xfrm>
            <a:off x="472000" y="899375"/>
            <a:ext cx="59712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Enviando datos con post</a:t>
            </a:r>
            <a:endParaRPr sz="3200" b="1">
              <a:solidFill>
                <a:schemeClr val="dk1"/>
              </a:solidFill>
              <a:latin typeface="DM Sans"/>
              <a:ea typeface="DM Sans"/>
              <a:cs typeface="DM Sans"/>
              <a:sym typeface="DM Sans"/>
            </a:endParaRPr>
          </a:p>
        </p:txBody>
      </p:sp>
      <p:sp>
        <p:nvSpPr>
          <p:cNvPr id="566" name="Google Shape;566;p70"/>
          <p:cNvSpPr txBox="1"/>
          <p:nvPr/>
        </p:nvSpPr>
        <p:spPr>
          <a:xfrm>
            <a:off x="457350" y="1722200"/>
            <a:ext cx="38346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En el objeto de configuración tenemos varias propiedades a definir: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b="1">
                <a:latin typeface="DM Sans"/>
                <a:ea typeface="DM Sans"/>
                <a:cs typeface="DM Sans"/>
                <a:sym typeface="DM Sans"/>
              </a:rPr>
              <a:t>method:</a:t>
            </a:r>
            <a:r>
              <a:rPr lang="es" sz="1350">
                <a:latin typeface="DM Sans"/>
                <a:ea typeface="DM Sans"/>
                <a:cs typeface="DM Sans"/>
                <a:sym typeface="DM Sans"/>
              </a:rPr>
              <a:t> ‘POST’. Significa que el método de la petición será POST 🚧 Si no lo modificamos será de tipo GET por defecto.</a:t>
            </a:r>
            <a:endParaRPr sz="1350">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b="1">
                <a:latin typeface="DM Sans"/>
                <a:ea typeface="DM Sans"/>
                <a:cs typeface="DM Sans"/>
                <a:sym typeface="DM Sans"/>
              </a:rPr>
              <a:t>headers:</a:t>
            </a:r>
            <a:r>
              <a:rPr lang="es" sz="1350">
                <a:latin typeface="DM Sans"/>
                <a:ea typeface="DM Sans"/>
                <a:cs typeface="DM Sans"/>
                <a:sym typeface="DM Sans"/>
              </a:rPr>
              <a:t> En este caso se agrega una propiedad ‘Content-type’, con el valor que nos indica la documentación de la API 🚧 Si no se agrega la petición sería rechazada por el servidor.</a:t>
            </a:r>
            <a:endParaRPr sz="1350">
              <a:latin typeface="DM Sans"/>
              <a:ea typeface="DM Sans"/>
              <a:cs typeface="DM Sans"/>
              <a:sym typeface="DM Sans"/>
            </a:endParaRPr>
          </a:p>
        </p:txBody>
      </p:sp>
      <p:sp>
        <p:nvSpPr>
          <p:cNvPr id="567" name="Google Shape;567;p70"/>
          <p:cNvSpPr txBox="1"/>
          <p:nvPr/>
        </p:nvSpPr>
        <p:spPr>
          <a:xfrm>
            <a:off x="4522025" y="1722200"/>
            <a:ext cx="3834600" cy="14316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4"/>
              </a:buClr>
              <a:buSzPts val="1350"/>
              <a:buFont typeface="DM Sans"/>
              <a:buChar char="✓"/>
            </a:pPr>
            <a:r>
              <a:rPr lang="es" sz="1350" b="1">
                <a:latin typeface="DM Sans"/>
                <a:ea typeface="DM Sans"/>
                <a:cs typeface="DM Sans"/>
                <a:sym typeface="DM Sans"/>
              </a:rPr>
              <a:t>body:</a:t>
            </a:r>
            <a:r>
              <a:rPr lang="es" sz="1350">
                <a:latin typeface="DM Sans"/>
                <a:ea typeface="DM Sans"/>
                <a:cs typeface="DM Sans"/>
                <a:sym typeface="DM Sans"/>
              </a:rPr>
              <a:t> Aquí se adjuntan los datos a enviar al servidor. En este caso se envía un objeto con la forma </a:t>
            </a:r>
            <a:r>
              <a:rPr lang="es" sz="1350" b="1">
                <a:latin typeface="DM Sans"/>
                <a:ea typeface="DM Sans"/>
                <a:cs typeface="DM Sans"/>
                <a:sym typeface="DM Sans"/>
              </a:rPr>
              <a:t>{ title, body, userId }</a:t>
            </a:r>
            <a:r>
              <a:rPr lang="es" sz="1350">
                <a:latin typeface="DM Sans"/>
                <a:ea typeface="DM Sans"/>
                <a:cs typeface="DM Sans"/>
                <a:sym typeface="DM Sans"/>
              </a:rPr>
              <a:t>. El body debe enviarse en formato JSON, por eso lo vemos envuelto en un JSON.stringify().</a:t>
            </a:r>
            <a:endParaRPr sz="1350">
              <a:latin typeface="DM Sans"/>
              <a:ea typeface="DM Sans"/>
              <a:cs typeface="DM Sans"/>
              <a:sym typeface="DM Sans"/>
            </a:endParaRPr>
          </a:p>
        </p:txBody>
      </p:sp>
      <p:sp>
        <p:nvSpPr>
          <p:cNvPr id="568" name="Google Shape;568;p70"/>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0"/>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570" name="Google Shape;570;p70"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1"/>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577" name="Google Shape;577;p71"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578" name="Google Shape;578;p71"/>
          <p:cNvSpPr txBox="1"/>
          <p:nvPr/>
        </p:nvSpPr>
        <p:spPr>
          <a:xfrm>
            <a:off x="494825" y="899375"/>
            <a:ext cx="5483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Enviando datos con post</a:t>
            </a:r>
            <a:endParaRPr sz="3200" b="1">
              <a:solidFill>
                <a:schemeClr val="dk1"/>
              </a:solidFill>
              <a:highlight>
                <a:schemeClr val="lt1"/>
              </a:highlight>
              <a:latin typeface="DM Sans"/>
              <a:ea typeface="DM Sans"/>
              <a:cs typeface="DM Sans"/>
              <a:sym typeface="DM Sans"/>
            </a:endParaRPr>
          </a:p>
        </p:txBody>
      </p:sp>
      <p:sp>
        <p:nvSpPr>
          <p:cNvPr id="579" name="Google Shape;579;p71"/>
          <p:cNvSpPr txBox="1"/>
          <p:nvPr/>
        </p:nvSpPr>
        <p:spPr>
          <a:xfrm>
            <a:off x="494825" y="1645713"/>
            <a:ext cx="4237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Por lo general, al hacer un POST obtenemos una respuesta que nos envía una copia del recurso creado en el servidor. La forma de trabajar la respuesta es la misma que la anterior:</a:t>
            </a:r>
            <a:endParaRPr sz="1350" b="1">
              <a:solidFill>
                <a:schemeClr val="lt1"/>
              </a:solidFill>
              <a:highlight>
                <a:schemeClr val="accent6"/>
              </a:highlight>
              <a:latin typeface="DM Sans"/>
              <a:ea typeface="DM Sans"/>
              <a:cs typeface="DM Sans"/>
              <a:sym typeface="DM Sans"/>
            </a:endParaRPr>
          </a:p>
        </p:txBody>
      </p:sp>
      <p:pic>
        <p:nvPicPr>
          <p:cNvPr id="580" name="Google Shape;580;p71"/>
          <p:cNvPicPr preferRelativeResize="0"/>
          <p:nvPr/>
        </p:nvPicPr>
        <p:blipFill>
          <a:blip r:embed="rId4">
            <a:alphaModFix/>
          </a:blip>
          <a:stretch>
            <a:fillRect/>
          </a:stretch>
        </p:blipFill>
        <p:spPr>
          <a:xfrm>
            <a:off x="457354" y="2739050"/>
            <a:ext cx="5303051" cy="160236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2"/>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586" name="Google Shape;586;p72"/>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RUTAS RELATIVAS</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587" name="Google Shape;587;p72"/>
          <p:cNvGrpSpPr/>
          <p:nvPr/>
        </p:nvGrpSpPr>
        <p:grpSpPr>
          <a:xfrm>
            <a:off x="473351" y="619523"/>
            <a:ext cx="738900" cy="738900"/>
            <a:chOff x="473351" y="619523"/>
            <a:chExt cx="738900" cy="738900"/>
          </a:xfrm>
        </p:grpSpPr>
        <p:sp>
          <p:nvSpPr>
            <p:cNvPr id="588" name="Google Shape;588;p7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7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3"/>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596" name="Google Shape;596;p73"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597" name="Google Shape;597;p73"/>
          <p:cNvSpPr txBox="1"/>
          <p:nvPr/>
        </p:nvSpPr>
        <p:spPr>
          <a:xfrm>
            <a:off x="475500" y="899375"/>
            <a:ext cx="3504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Rutas relativas</a:t>
            </a:r>
            <a:endParaRPr sz="3200" b="1">
              <a:solidFill>
                <a:schemeClr val="dk1"/>
              </a:solidFill>
              <a:highlight>
                <a:schemeClr val="lt1"/>
              </a:highlight>
              <a:latin typeface="DM Sans"/>
              <a:ea typeface="DM Sans"/>
              <a:cs typeface="DM Sans"/>
              <a:sym typeface="DM Sans"/>
            </a:endParaRPr>
          </a:p>
        </p:txBody>
      </p:sp>
      <p:sp>
        <p:nvSpPr>
          <p:cNvPr id="598" name="Google Shape;598;p73"/>
          <p:cNvSpPr txBox="1"/>
          <p:nvPr/>
        </p:nvSpPr>
        <p:spPr>
          <a:xfrm>
            <a:off x="494825" y="1542325"/>
            <a:ext cx="4502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Si la URL utilizada no contiene el prefijo ‘https:’, </a:t>
            </a:r>
            <a:r>
              <a:rPr lang="es" sz="1200">
                <a:solidFill>
                  <a:schemeClr val="dk1"/>
                </a:solidFill>
                <a:highlight>
                  <a:schemeClr val="accent6"/>
                </a:highlight>
                <a:latin typeface="DM Sans"/>
                <a:ea typeface="DM Sans"/>
                <a:cs typeface="DM Sans"/>
                <a:sym typeface="DM Sans"/>
              </a:rPr>
              <a:t>la ruta es relativa</a:t>
            </a:r>
            <a:r>
              <a:rPr lang="es" sz="1200">
                <a:solidFill>
                  <a:schemeClr val="dk1"/>
                </a:solidFill>
                <a:latin typeface="DM Sans"/>
                <a:ea typeface="DM Sans"/>
                <a:cs typeface="DM Sans"/>
                <a:sym typeface="DM Sans"/>
              </a:rPr>
              <a:t>. Así, podemos hacer una petición a algún archivo local en formato JSON usando fetch.</a:t>
            </a: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s" sz="1200">
                <a:solidFill>
                  <a:schemeClr val="dk1"/>
                </a:solidFill>
                <a:latin typeface="DM Sans"/>
                <a:ea typeface="DM Sans"/>
                <a:cs typeface="DM Sans"/>
                <a:sym typeface="DM Sans"/>
              </a:rPr>
              <a:t>Por ejemplo, creemos un </a:t>
            </a:r>
            <a:r>
              <a:rPr lang="es" sz="1200" b="1">
                <a:solidFill>
                  <a:schemeClr val="dk1"/>
                </a:solidFill>
                <a:latin typeface="DM Sans"/>
                <a:ea typeface="DM Sans"/>
                <a:cs typeface="DM Sans"/>
                <a:sym typeface="DM Sans"/>
              </a:rPr>
              <a:t>archivo data.json que simule un array de productos:</a:t>
            </a:r>
            <a:endParaRPr sz="1200">
              <a:solidFill>
                <a:schemeClr val="dk1"/>
              </a:solidFill>
              <a:latin typeface="DM Sans"/>
              <a:ea typeface="DM Sans"/>
              <a:cs typeface="DM Sans"/>
              <a:sym typeface="DM Sans"/>
            </a:endParaRPr>
          </a:p>
        </p:txBody>
      </p:sp>
      <p:pic>
        <p:nvPicPr>
          <p:cNvPr id="599" name="Google Shape;599;p7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00" name="Google Shape;600;p73"/>
          <p:cNvSpPr txBox="1"/>
          <p:nvPr/>
        </p:nvSpPr>
        <p:spPr>
          <a:xfrm>
            <a:off x="564500" y="2739350"/>
            <a:ext cx="5970000" cy="1888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00" dirty="0">
                <a:solidFill>
                  <a:srgbClr val="6A9955"/>
                </a:solidFill>
                <a:latin typeface="Courier New"/>
                <a:ea typeface="Courier New"/>
                <a:cs typeface="Courier New"/>
                <a:sym typeface="Courier New"/>
              </a:rPr>
              <a:t>// data.json</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dirty="0">
                <a:solidFill>
                  <a:srgbClr val="D4D4D4"/>
                </a:solidFill>
                <a:latin typeface="Courier New"/>
                <a:ea typeface="Courier New"/>
                <a:cs typeface="Courier New"/>
                <a:sym typeface="Courier New"/>
              </a:rPr>
              <a:t>[</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"nombre"</a:t>
            </a:r>
            <a:r>
              <a:rPr lang="es" sz="1100" dirty="0">
                <a:solidFill>
                  <a:srgbClr val="D4D4D4"/>
                </a:solidFill>
                <a:latin typeface="Courier New"/>
                <a:ea typeface="Courier New"/>
                <a:cs typeface="Courier New"/>
                <a:sym typeface="Courier New"/>
              </a:rPr>
              <a:t>: </a:t>
            </a:r>
            <a:r>
              <a:rPr lang="es" sz="1100" dirty="0">
                <a:solidFill>
                  <a:srgbClr val="CE9178"/>
                </a:solidFill>
                <a:latin typeface="Courier New"/>
                <a:ea typeface="Courier New"/>
                <a:cs typeface="Courier New"/>
                <a:sym typeface="Courier New"/>
              </a:rPr>
              <a:t>"Producto 1"</a:t>
            </a: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"precio"</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1500</a:t>
            </a: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"id"</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1</a:t>
            </a:r>
            <a:r>
              <a:rPr lang="es" sz="1100" dirty="0">
                <a:solidFill>
                  <a:srgbClr val="D4D4D4"/>
                </a:solidFill>
                <a:latin typeface="Courier New"/>
                <a:ea typeface="Courier New"/>
                <a:cs typeface="Courier New"/>
                <a:sym typeface="Courier New"/>
              </a:rPr>
              <a:t>},</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"nombre"</a:t>
            </a:r>
            <a:r>
              <a:rPr lang="es" sz="1100" dirty="0">
                <a:solidFill>
                  <a:srgbClr val="D4D4D4"/>
                </a:solidFill>
                <a:latin typeface="Courier New"/>
                <a:ea typeface="Courier New"/>
                <a:cs typeface="Courier New"/>
                <a:sym typeface="Courier New"/>
              </a:rPr>
              <a:t>: </a:t>
            </a:r>
            <a:r>
              <a:rPr lang="es" sz="1100" dirty="0">
                <a:solidFill>
                  <a:srgbClr val="CE9178"/>
                </a:solidFill>
                <a:latin typeface="Courier New"/>
                <a:ea typeface="Courier New"/>
                <a:cs typeface="Courier New"/>
                <a:sym typeface="Courier New"/>
              </a:rPr>
              <a:t>"Producto 2"</a:t>
            </a: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"precio"</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2500</a:t>
            </a: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"id"</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2</a:t>
            </a:r>
            <a:r>
              <a:rPr lang="es" sz="1100" dirty="0">
                <a:solidFill>
                  <a:srgbClr val="D4D4D4"/>
                </a:solidFill>
                <a:latin typeface="Courier New"/>
                <a:ea typeface="Courier New"/>
                <a:cs typeface="Courier New"/>
                <a:sym typeface="Courier New"/>
              </a:rPr>
              <a:t>},</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"nombre"</a:t>
            </a:r>
            <a:r>
              <a:rPr lang="es" sz="1100" dirty="0">
                <a:solidFill>
                  <a:srgbClr val="D4D4D4"/>
                </a:solidFill>
                <a:latin typeface="Courier New"/>
                <a:ea typeface="Courier New"/>
                <a:cs typeface="Courier New"/>
                <a:sym typeface="Courier New"/>
              </a:rPr>
              <a:t>: </a:t>
            </a:r>
            <a:r>
              <a:rPr lang="es" sz="1100" dirty="0">
                <a:solidFill>
                  <a:srgbClr val="CE9178"/>
                </a:solidFill>
                <a:latin typeface="Courier New"/>
                <a:ea typeface="Courier New"/>
                <a:cs typeface="Courier New"/>
                <a:sym typeface="Courier New"/>
              </a:rPr>
              <a:t>"Producto 3"</a:t>
            </a: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"precio"</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3500</a:t>
            </a: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"id"</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3</a:t>
            </a:r>
            <a:r>
              <a:rPr lang="es" sz="1100" dirty="0">
                <a:solidFill>
                  <a:srgbClr val="D4D4D4"/>
                </a:solidFill>
                <a:latin typeface="Courier New"/>
                <a:ea typeface="Courier New"/>
                <a:cs typeface="Courier New"/>
                <a:sym typeface="Courier New"/>
              </a:rPr>
              <a:t>},</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"nombre"</a:t>
            </a:r>
            <a:r>
              <a:rPr lang="es" sz="1100" dirty="0">
                <a:solidFill>
                  <a:srgbClr val="D4D4D4"/>
                </a:solidFill>
                <a:latin typeface="Courier New"/>
                <a:ea typeface="Courier New"/>
                <a:cs typeface="Courier New"/>
                <a:sym typeface="Courier New"/>
              </a:rPr>
              <a:t>: </a:t>
            </a:r>
            <a:r>
              <a:rPr lang="es" sz="1100" dirty="0">
                <a:solidFill>
                  <a:srgbClr val="CE9178"/>
                </a:solidFill>
                <a:latin typeface="Courier New"/>
                <a:ea typeface="Courier New"/>
                <a:cs typeface="Courier New"/>
                <a:sym typeface="Courier New"/>
              </a:rPr>
              <a:t>"Producto 4"</a:t>
            </a: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"precio"</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4500</a:t>
            </a: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"id"</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4</a:t>
            </a:r>
            <a:r>
              <a:rPr lang="es" sz="1100" dirty="0">
                <a:solidFill>
                  <a:srgbClr val="D4D4D4"/>
                </a:solidFill>
                <a:latin typeface="Courier New"/>
                <a:ea typeface="Courier New"/>
                <a:cs typeface="Courier New"/>
                <a:sym typeface="Courier New"/>
              </a:rPr>
              <a:t>},</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"nombre"</a:t>
            </a:r>
            <a:r>
              <a:rPr lang="es" sz="1100" dirty="0">
                <a:solidFill>
                  <a:srgbClr val="D4D4D4"/>
                </a:solidFill>
                <a:latin typeface="Courier New"/>
                <a:ea typeface="Courier New"/>
                <a:cs typeface="Courier New"/>
                <a:sym typeface="Courier New"/>
              </a:rPr>
              <a:t>: </a:t>
            </a:r>
            <a:r>
              <a:rPr lang="es" sz="1100" dirty="0">
                <a:solidFill>
                  <a:srgbClr val="CE9178"/>
                </a:solidFill>
                <a:latin typeface="Courier New"/>
                <a:ea typeface="Courier New"/>
                <a:cs typeface="Courier New"/>
                <a:sym typeface="Courier New"/>
              </a:rPr>
              <a:t>"Producto 5"</a:t>
            </a: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"precio"</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5500</a:t>
            </a: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"id"</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5</a:t>
            </a:r>
            <a:r>
              <a:rPr lang="es" sz="1100" dirty="0">
                <a:solidFill>
                  <a:srgbClr val="D4D4D4"/>
                </a:solidFill>
                <a:latin typeface="Courier New"/>
                <a:ea typeface="Courier New"/>
                <a:cs typeface="Courier New"/>
                <a:sym typeface="Courier New"/>
              </a:rPr>
              <a:t>}</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dirty="0">
                <a:solidFill>
                  <a:srgbClr val="D4D4D4"/>
                </a:solidFill>
                <a:latin typeface="Courier New"/>
                <a:ea typeface="Courier New"/>
                <a:cs typeface="Courier New"/>
                <a:sym typeface="Courier New"/>
              </a:rPr>
              <a:t>]</a:t>
            </a:r>
            <a:endParaRPr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Ajax</a:t>
            </a:r>
            <a:endParaRPr sz="4000" b="1">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4"/>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4"/>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607" name="Google Shape;607;p74"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608" name="Google Shape;608;p74"/>
          <p:cNvSpPr txBox="1"/>
          <p:nvPr/>
        </p:nvSpPr>
        <p:spPr>
          <a:xfrm>
            <a:off x="475500" y="899375"/>
            <a:ext cx="3484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Rutas relativas</a:t>
            </a:r>
            <a:endParaRPr sz="3200" b="1">
              <a:solidFill>
                <a:schemeClr val="dk1"/>
              </a:solidFill>
              <a:highlight>
                <a:schemeClr val="lt1"/>
              </a:highlight>
              <a:latin typeface="DM Sans"/>
              <a:ea typeface="DM Sans"/>
              <a:cs typeface="DM Sans"/>
              <a:sym typeface="DM Sans"/>
            </a:endParaRPr>
          </a:p>
        </p:txBody>
      </p:sp>
      <p:sp>
        <p:nvSpPr>
          <p:cNvPr id="609" name="Google Shape;609;p74"/>
          <p:cNvSpPr txBox="1"/>
          <p:nvPr/>
        </p:nvSpPr>
        <p:spPr>
          <a:xfrm>
            <a:off x="457350" y="2082950"/>
            <a:ext cx="3033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Nótese que debe estar escrito con el formato json válido.</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Ahora al momento de cargar la aplicación, podemos llamar a este archivo con fetch y generar una vista de forma asincrónica:</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sp>
        <p:nvSpPr>
          <p:cNvPr id="610" name="Google Shape;610;p74"/>
          <p:cNvSpPr txBox="1"/>
          <p:nvPr/>
        </p:nvSpPr>
        <p:spPr>
          <a:xfrm>
            <a:off x="3979625" y="773625"/>
            <a:ext cx="4671600" cy="3818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00" dirty="0">
                <a:solidFill>
                  <a:srgbClr val="569CD6"/>
                </a:solidFill>
                <a:latin typeface="Courier New"/>
                <a:ea typeface="Courier New"/>
                <a:cs typeface="Courier New"/>
                <a:sym typeface="Courier New"/>
              </a:rPr>
              <a:t>const</a:t>
            </a:r>
            <a:r>
              <a:rPr lang="es" sz="1000" dirty="0">
                <a:solidFill>
                  <a:srgbClr val="D4D4D4"/>
                </a:solidFill>
                <a:latin typeface="Courier New"/>
                <a:ea typeface="Courier New"/>
                <a:cs typeface="Courier New"/>
                <a:sym typeface="Courier New"/>
              </a:rPr>
              <a:t> </a:t>
            </a:r>
            <a:r>
              <a:rPr lang="es" sz="1000" dirty="0">
                <a:solidFill>
                  <a:srgbClr val="4FC1FF"/>
                </a:solidFill>
                <a:latin typeface="Courier New"/>
                <a:ea typeface="Courier New"/>
                <a:cs typeface="Courier New"/>
                <a:sym typeface="Courier New"/>
              </a:rPr>
              <a:t>lista</a:t>
            </a:r>
            <a:r>
              <a:rPr lang="es" sz="1000" dirty="0">
                <a:solidFill>
                  <a:srgbClr val="D4D4D4"/>
                </a:solidFill>
                <a:latin typeface="Courier New"/>
                <a:ea typeface="Courier New"/>
                <a:cs typeface="Courier New"/>
                <a:sym typeface="Courier New"/>
              </a:rPr>
              <a:t> = </a:t>
            </a:r>
            <a:r>
              <a:rPr lang="es" sz="1000" dirty="0">
                <a:solidFill>
                  <a:srgbClr val="9CDCFE"/>
                </a:solidFill>
                <a:latin typeface="Courier New"/>
                <a:ea typeface="Courier New"/>
                <a:cs typeface="Courier New"/>
                <a:sym typeface="Courier New"/>
              </a:rPr>
              <a:t>document</a:t>
            </a:r>
            <a:r>
              <a:rPr lang="es" sz="1000" dirty="0">
                <a:solidFill>
                  <a:srgbClr val="D4D4D4"/>
                </a:solidFill>
                <a:latin typeface="Courier New"/>
                <a:ea typeface="Courier New"/>
                <a:cs typeface="Courier New"/>
                <a:sym typeface="Courier New"/>
              </a:rPr>
              <a:t>.</a:t>
            </a:r>
            <a:r>
              <a:rPr lang="es" sz="1000" dirty="0">
                <a:solidFill>
                  <a:srgbClr val="DCDCAA"/>
                </a:solidFill>
                <a:latin typeface="Courier New"/>
                <a:ea typeface="Courier New"/>
                <a:cs typeface="Courier New"/>
                <a:sym typeface="Courier New"/>
              </a:rPr>
              <a:t>querySelector</a:t>
            </a:r>
            <a:r>
              <a:rPr lang="es" sz="1000" dirty="0">
                <a:solidFill>
                  <a:srgbClr val="D4D4D4"/>
                </a:solidFill>
                <a:latin typeface="Courier New"/>
                <a:ea typeface="Courier New"/>
                <a:cs typeface="Courier New"/>
                <a:sym typeface="Courier New"/>
              </a:rPr>
              <a:t>(</a:t>
            </a:r>
            <a:r>
              <a:rPr lang="es" sz="1000" dirty="0">
                <a:solidFill>
                  <a:srgbClr val="CE9178"/>
                </a:solidFill>
                <a:latin typeface="Courier New"/>
                <a:ea typeface="Courier New"/>
                <a:cs typeface="Courier New"/>
                <a:sym typeface="Courier New"/>
              </a:rPr>
              <a:t>'#listado'</a:t>
            </a:r>
            <a:r>
              <a:rPr lang="es" sz="1000" dirty="0">
                <a:solidFill>
                  <a:srgbClr val="D4D4D4"/>
                </a:solidFill>
                <a:latin typeface="Courier New"/>
                <a:ea typeface="Courier New"/>
                <a:cs typeface="Courier New"/>
                <a:sym typeface="Courier New"/>
              </a:rPr>
              <a:t>)</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DCDCAA"/>
                </a:solidFill>
                <a:latin typeface="Courier New"/>
                <a:ea typeface="Courier New"/>
                <a:cs typeface="Courier New"/>
                <a:sym typeface="Courier New"/>
              </a:rPr>
              <a:t>fetch</a:t>
            </a:r>
            <a:r>
              <a:rPr lang="es" sz="1000" dirty="0">
                <a:solidFill>
                  <a:srgbClr val="D4D4D4"/>
                </a:solidFill>
                <a:latin typeface="Courier New"/>
                <a:ea typeface="Courier New"/>
                <a:cs typeface="Courier New"/>
                <a:sym typeface="Courier New"/>
              </a:rPr>
              <a:t>(</a:t>
            </a:r>
            <a:r>
              <a:rPr lang="es" sz="1000" dirty="0">
                <a:solidFill>
                  <a:srgbClr val="CE9178"/>
                </a:solidFill>
                <a:latin typeface="Courier New"/>
                <a:ea typeface="Courier New"/>
                <a:cs typeface="Courier New"/>
                <a:sym typeface="Courier New"/>
              </a:rPr>
              <a:t>'/data.json'</a:t>
            </a:r>
            <a:r>
              <a:rPr lang="es" sz="1000" dirty="0">
                <a:solidFill>
                  <a:srgbClr val="D4D4D4"/>
                </a:solidFill>
                <a:latin typeface="Courier New"/>
                <a:ea typeface="Courier New"/>
                <a:cs typeface="Courier New"/>
                <a:sym typeface="Courier New"/>
              </a:rPr>
              <a:t>)</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D4D4D4"/>
                </a:solidFill>
                <a:latin typeface="Courier New"/>
                <a:ea typeface="Courier New"/>
                <a:cs typeface="Courier New"/>
                <a:sym typeface="Courier New"/>
              </a:rPr>
              <a:t>    .</a:t>
            </a:r>
            <a:r>
              <a:rPr lang="es" sz="1000" dirty="0">
                <a:solidFill>
                  <a:srgbClr val="DCDCAA"/>
                </a:solidFill>
                <a:latin typeface="Courier New"/>
                <a:ea typeface="Courier New"/>
                <a:cs typeface="Courier New"/>
                <a:sym typeface="Courier New"/>
              </a:rPr>
              <a:t>then</a:t>
            </a:r>
            <a:r>
              <a:rPr lang="es" sz="1000" dirty="0">
                <a:solidFill>
                  <a:srgbClr val="D4D4D4"/>
                </a:solidFill>
                <a:latin typeface="Courier New"/>
                <a:ea typeface="Courier New"/>
                <a:cs typeface="Courier New"/>
                <a:sym typeface="Courier New"/>
              </a:rPr>
              <a:t>( (</a:t>
            </a:r>
            <a:r>
              <a:rPr lang="es" sz="1000" dirty="0">
                <a:solidFill>
                  <a:srgbClr val="9CDCFE"/>
                </a:solidFill>
                <a:latin typeface="Courier New"/>
                <a:ea typeface="Courier New"/>
                <a:cs typeface="Courier New"/>
                <a:sym typeface="Courier New"/>
              </a:rPr>
              <a:t>res</a:t>
            </a:r>
            <a:r>
              <a:rPr lang="es" sz="1000" dirty="0">
                <a:solidFill>
                  <a:srgbClr val="D4D4D4"/>
                </a:solidFill>
                <a:latin typeface="Courier New"/>
                <a:ea typeface="Courier New"/>
                <a:cs typeface="Courier New"/>
                <a:sym typeface="Courier New"/>
              </a:rPr>
              <a:t>) </a:t>
            </a:r>
            <a:r>
              <a:rPr lang="es" sz="1000" dirty="0">
                <a:solidFill>
                  <a:srgbClr val="569CD6"/>
                </a:solidFill>
                <a:latin typeface="Courier New"/>
                <a:ea typeface="Courier New"/>
                <a:cs typeface="Courier New"/>
                <a:sym typeface="Courier New"/>
              </a:rPr>
              <a:t>=&gt;</a:t>
            </a:r>
            <a:r>
              <a:rPr lang="es" sz="1000" dirty="0">
                <a:solidFill>
                  <a:srgbClr val="D4D4D4"/>
                </a:solidFill>
                <a:latin typeface="Courier New"/>
                <a:ea typeface="Courier New"/>
                <a:cs typeface="Courier New"/>
                <a:sym typeface="Courier New"/>
              </a:rPr>
              <a:t> </a:t>
            </a:r>
            <a:r>
              <a:rPr lang="es" sz="1000" dirty="0">
                <a:solidFill>
                  <a:srgbClr val="9CDCFE"/>
                </a:solidFill>
                <a:latin typeface="Courier New"/>
                <a:ea typeface="Courier New"/>
                <a:cs typeface="Courier New"/>
                <a:sym typeface="Courier New"/>
              </a:rPr>
              <a:t>res</a:t>
            </a:r>
            <a:r>
              <a:rPr lang="es" sz="1000" dirty="0">
                <a:solidFill>
                  <a:srgbClr val="D4D4D4"/>
                </a:solidFill>
                <a:latin typeface="Courier New"/>
                <a:ea typeface="Courier New"/>
                <a:cs typeface="Courier New"/>
                <a:sym typeface="Courier New"/>
              </a:rPr>
              <a:t>.</a:t>
            </a:r>
            <a:r>
              <a:rPr lang="es" sz="1000" dirty="0">
                <a:solidFill>
                  <a:srgbClr val="DCDCAA"/>
                </a:solidFill>
                <a:latin typeface="Courier New"/>
                <a:ea typeface="Courier New"/>
                <a:cs typeface="Courier New"/>
                <a:sym typeface="Courier New"/>
              </a:rPr>
              <a:t>json</a:t>
            </a:r>
            <a:r>
              <a:rPr lang="es" sz="1000" dirty="0">
                <a:solidFill>
                  <a:srgbClr val="D4D4D4"/>
                </a:solidFill>
                <a:latin typeface="Courier New"/>
                <a:ea typeface="Courier New"/>
                <a:cs typeface="Courier New"/>
                <a:sym typeface="Courier New"/>
              </a:rPr>
              <a:t>())</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D4D4D4"/>
                </a:solidFill>
                <a:latin typeface="Courier New"/>
                <a:ea typeface="Courier New"/>
                <a:cs typeface="Courier New"/>
                <a:sym typeface="Courier New"/>
              </a:rPr>
              <a:t>    .</a:t>
            </a:r>
            <a:r>
              <a:rPr lang="es" sz="1000" dirty="0">
                <a:solidFill>
                  <a:srgbClr val="DCDCAA"/>
                </a:solidFill>
                <a:latin typeface="Courier New"/>
                <a:ea typeface="Courier New"/>
                <a:cs typeface="Courier New"/>
                <a:sym typeface="Courier New"/>
              </a:rPr>
              <a:t>then</a:t>
            </a:r>
            <a:r>
              <a:rPr lang="es" sz="1000" dirty="0">
                <a:solidFill>
                  <a:srgbClr val="D4D4D4"/>
                </a:solidFill>
                <a:latin typeface="Courier New"/>
                <a:ea typeface="Courier New"/>
                <a:cs typeface="Courier New"/>
                <a:sym typeface="Courier New"/>
              </a:rPr>
              <a:t>( (</a:t>
            </a:r>
            <a:r>
              <a:rPr lang="es" sz="1000" dirty="0">
                <a:solidFill>
                  <a:srgbClr val="9CDCFE"/>
                </a:solidFill>
                <a:latin typeface="Courier New"/>
                <a:ea typeface="Courier New"/>
                <a:cs typeface="Courier New"/>
                <a:sym typeface="Courier New"/>
              </a:rPr>
              <a:t>data</a:t>
            </a:r>
            <a:r>
              <a:rPr lang="es" sz="1000" dirty="0">
                <a:solidFill>
                  <a:srgbClr val="D4D4D4"/>
                </a:solidFill>
                <a:latin typeface="Courier New"/>
                <a:ea typeface="Courier New"/>
                <a:cs typeface="Courier New"/>
                <a:sym typeface="Courier New"/>
              </a:rPr>
              <a:t>) </a:t>
            </a:r>
            <a:r>
              <a:rPr lang="es" sz="1000" dirty="0">
                <a:solidFill>
                  <a:srgbClr val="569CD6"/>
                </a:solidFill>
                <a:latin typeface="Courier New"/>
                <a:ea typeface="Courier New"/>
                <a:cs typeface="Courier New"/>
                <a:sym typeface="Courier New"/>
              </a:rPr>
              <a:t>=&gt;</a:t>
            </a:r>
            <a:r>
              <a:rPr lang="es" sz="1000" dirty="0">
                <a:solidFill>
                  <a:srgbClr val="D4D4D4"/>
                </a:solidFill>
                <a:latin typeface="Courier New"/>
                <a:ea typeface="Courier New"/>
                <a:cs typeface="Courier New"/>
                <a:sym typeface="Courier New"/>
              </a:rPr>
              <a:t> {</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D4D4D4"/>
                </a:solidFill>
                <a:latin typeface="Courier New"/>
                <a:ea typeface="Courier New"/>
                <a:cs typeface="Courier New"/>
                <a:sym typeface="Courier New"/>
              </a:rPr>
              <a:t>        </a:t>
            </a:r>
            <a:r>
              <a:rPr lang="es" sz="1000" dirty="0">
                <a:solidFill>
                  <a:srgbClr val="9CDCFE"/>
                </a:solidFill>
                <a:latin typeface="Courier New"/>
                <a:ea typeface="Courier New"/>
                <a:cs typeface="Courier New"/>
                <a:sym typeface="Courier New"/>
              </a:rPr>
              <a:t>data</a:t>
            </a:r>
            <a:r>
              <a:rPr lang="es" sz="1000" dirty="0">
                <a:solidFill>
                  <a:srgbClr val="D4D4D4"/>
                </a:solidFill>
                <a:latin typeface="Courier New"/>
                <a:ea typeface="Courier New"/>
                <a:cs typeface="Courier New"/>
                <a:sym typeface="Courier New"/>
              </a:rPr>
              <a:t>.</a:t>
            </a:r>
            <a:r>
              <a:rPr lang="es" sz="1000" dirty="0">
                <a:solidFill>
                  <a:srgbClr val="DCDCAA"/>
                </a:solidFill>
                <a:latin typeface="Courier New"/>
                <a:ea typeface="Courier New"/>
                <a:cs typeface="Courier New"/>
                <a:sym typeface="Courier New"/>
              </a:rPr>
              <a:t>forEach</a:t>
            </a:r>
            <a:r>
              <a:rPr lang="es" sz="1000" dirty="0">
                <a:solidFill>
                  <a:srgbClr val="D4D4D4"/>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producto</a:t>
            </a:r>
            <a:r>
              <a:rPr lang="es" sz="1000" dirty="0">
                <a:solidFill>
                  <a:srgbClr val="D4D4D4"/>
                </a:solidFill>
                <a:latin typeface="Courier New"/>
                <a:ea typeface="Courier New"/>
                <a:cs typeface="Courier New"/>
                <a:sym typeface="Courier New"/>
              </a:rPr>
              <a:t>) </a:t>
            </a:r>
            <a:r>
              <a:rPr lang="es" sz="1000" dirty="0">
                <a:solidFill>
                  <a:srgbClr val="569CD6"/>
                </a:solidFill>
                <a:latin typeface="Courier New"/>
                <a:ea typeface="Courier New"/>
                <a:cs typeface="Courier New"/>
                <a:sym typeface="Courier New"/>
              </a:rPr>
              <a:t>=&gt;</a:t>
            </a:r>
            <a:r>
              <a:rPr lang="es" sz="1000" dirty="0">
                <a:solidFill>
                  <a:srgbClr val="D4D4D4"/>
                </a:solidFill>
                <a:latin typeface="Courier New"/>
                <a:ea typeface="Courier New"/>
                <a:cs typeface="Courier New"/>
                <a:sym typeface="Courier New"/>
              </a:rPr>
              <a:t> {</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D4D4D4"/>
                </a:solidFill>
                <a:latin typeface="Courier New"/>
                <a:ea typeface="Courier New"/>
                <a:cs typeface="Courier New"/>
                <a:sym typeface="Courier New"/>
              </a:rPr>
              <a:t>            </a:t>
            </a:r>
            <a:r>
              <a:rPr lang="es" sz="1000" dirty="0">
                <a:solidFill>
                  <a:srgbClr val="569CD6"/>
                </a:solidFill>
                <a:latin typeface="Courier New"/>
                <a:ea typeface="Courier New"/>
                <a:cs typeface="Courier New"/>
                <a:sym typeface="Courier New"/>
              </a:rPr>
              <a:t>const</a:t>
            </a:r>
            <a:r>
              <a:rPr lang="es" sz="1000" dirty="0">
                <a:solidFill>
                  <a:srgbClr val="D4D4D4"/>
                </a:solidFill>
                <a:latin typeface="Courier New"/>
                <a:ea typeface="Courier New"/>
                <a:cs typeface="Courier New"/>
                <a:sym typeface="Courier New"/>
              </a:rPr>
              <a:t> </a:t>
            </a:r>
            <a:r>
              <a:rPr lang="es" sz="1000" dirty="0">
                <a:solidFill>
                  <a:srgbClr val="4FC1FF"/>
                </a:solidFill>
                <a:latin typeface="Courier New"/>
                <a:ea typeface="Courier New"/>
                <a:cs typeface="Courier New"/>
                <a:sym typeface="Courier New"/>
              </a:rPr>
              <a:t>li</a:t>
            </a:r>
            <a:r>
              <a:rPr lang="es" sz="1000" dirty="0">
                <a:solidFill>
                  <a:srgbClr val="D4D4D4"/>
                </a:solidFill>
                <a:latin typeface="Courier New"/>
                <a:ea typeface="Courier New"/>
                <a:cs typeface="Courier New"/>
                <a:sym typeface="Courier New"/>
              </a:rPr>
              <a:t> = </a:t>
            </a:r>
            <a:r>
              <a:rPr lang="es" sz="1000" dirty="0">
                <a:solidFill>
                  <a:srgbClr val="9CDCFE"/>
                </a:solidFill>
                <a:latin typeface="Courier New"/>
                <a:ea typeface="Courier New"/>
                <a:cs typeface="Courier New"/>
                <a:sym typeface="Courier New"/>
              </a:rPr>
              <a:t>document</a:t>
            </a:r>
            <a:r>
              <a:rPr lang="es" sz="1000" dirty="0">
                <a:solidFill>
                  <a:srgbClr val="D4D4D4"/>
                </a:solidFill>
                <a:latin typeface="Courier New"/>
                <a:ea typeface="Courier New"/>
                <a:cs typeface="Courier New"/>
                <a:sym typeface="Courier New"/>
              </a:rPr>
              <a:t>.</a:t>
            </a:r>
            <a:r>
              <a:rPr lang="es" sz="1000" dirty="0">
                <a:solidFill>
                  <a:srgbClr val="DCDCAA"/>
                </a:solidFill>
                <a:latin typeface="Courier New"/>
                <a:ea typeface="Courier New"/>
                <a:cs typeface="Courier New"/>
                <a:sym typeface="Courier New"/>
              </a:rPr>
              <a:t>createElement</a:t>
            </a:r>
            <a:r>
              <a:rPr lang="es" sz="1000" dirty="0">
                <a:solidFill>
                  <a:srgbClr val="D4D4D4"/>
                </a:solidFill>
                <a:latin typeface="Courier New"/>
                <a:ea typeface="Courier New"/>
                <a:cs typeface="Courier New"/>
                <a:sym typeface="Courier New"/>
              </a:rPr>
              <a:t>(</a:t>
            </a:r>
            <a:r>
              <a:rPr lang="es" sz="1000" dirty="0">
                <a:solidFill>
                  <a:srgbClr val="CE9178"/>
                </a:solidFill>
                <a:latin typeface="Courier New"/>
                <a:ea typeface="Courier New"/>
                <a:cs typeface="Courier New"/>
                <a:sym typeface="Courier New"/>
              </a:rPr>
              <a:t>'li'</a:t>
            </a:r>
            <a:r>
              <a:rPr lang="es" sz="1000" dirty="0">
                <a:solidFill>
                  <a:srgbClr val="D4D4D4"/>
                </a:solidFill>
                <a:latin typeface="Courier New"/>
                <a:ea typeface="Courier New"/>
                <a:cs typeface="Courier New"/>
                <a:sym typeface="Courier New"/>
              </a:rPr>
              <a:t>)</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D4D4D4"/>
                </a:solidFill>
                <a:latin typeface="Courier New"/>
                <a:ea typeface="Courier New"/>
                <a:cs typeface="Courier New"/>
                <a:sym typeface="Courier New"/>
              </a:rPr>
              <a:t>            </a:t>
            </a:r>
            <a:r>
              <a:rPr lang="es" sz="1000" dirty="0">
                <a:solidFill>
                  <a:srgbClr val="4FC1FF"/>
                </a:solidFill>
                <a:latin typeface="Courier New"/>
                <a:ea typeface="Courier New"/>
                <a:cs typeface="Courier New"/>
                <a:sym typeface="Courier New"/>
              </a:rPr>
              <a:t>li</a:t>
            </a:r>
            <a:r>
              <a:rPr lang="es" sz="1000" dirty="0">
                <a:solidFill>
                  <a:srgbClr val="D4D4D4"/>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innerHTML</a:t>
            </a:r>
            <a:r>
              <a:rPr lang="es" sz="1000" dirty="0">
                <a:solidFill>
                  <a:srgbClr val="D4D4D4"/>
                </a:solidFill>
                <a:latin typeface="Courier New"/>
                <a:ea typeface="Courier New"/>
                <a:cs typeface="Courier New"/>
                <a:sym typeface="Courier New"/>
              </a:rPr>
              <a:t> = </a:t>
            </a:r>
            <a:r>
              <a:rPr lang="es" sz="1000" dirty="0">
                <a:solidFill>
                  <a:srgbClr val="CE9178"/>
                </a:solidFill>
                <a:latin typeface="Courier New"/>
                <a:ea typeface="Courier New"/>
                <a:cs typeface="Courier New"/>
                <a:sym typeface="Courier New"/>
              </a:rPr>
              <a:t>`</a:t>
            </a:r>
            <a:endParaRPr sz="1000" dirty="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CE9178"/>
                </a:solidFill>
                <a:latin typeface="Courier New"/>
                <a:ea typeface="Courier New"/>
                <a:cs typeface="Courier New"/>
                <a:sym typeface="Courier New"/>
              </a:rPr>
              <a:t>                &lt;h4&gt;</a:t>
            </a:r>
            <a:r>
              <a:rPr lang="es" sz="1000" dirty="0">
                <a:solidFill>
                  <a:srgbClr val="569CD6"/>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producto</a:t>
            </a:r>
            <a:r>
              <a:rPr lang="es" sz="1000" dirty="0">
                <a:solidFill>
                  <a:srgbClr val="D4D4D4"/>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nombre</a:t>
            </a:r>
            <a:r>
              <a:rPr lang="es" sz="1000" dirty="0">
                <a:solidFill>
                  <a:srgbClr val="569CD6"/>
                </a:solidFill>
                <a:latin typeface="Courier New"/>
                <a:ea typeface="Courier New"/>
                <a:cs typeface="Courier New"/>
                <a:sym typeface="Courier New"/>
              </a:rPr>
              <a:t>}</a:t>
            </a:r>
            <a:r>
              <a:rPr lang="es" sz="1000" dirty="0">
                <a:solidFill>
                  <a:srgbClr val="CE9178"/>
                </a:solidFill>
                <a:latin typeface="Courier New"/>
                <a:ea typeface="Courier New"/>
                <a:cs typeface="Courier New"/>
                <a:sym typeface="Courier New"/>
              </a:rPr>
              <a:t>&lt;/h4&gt;</a:t>
            </a:r>
            <a:endParaRPr sz="1000" dirty="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CE9178"/>
                </a:solidFill>
                <a:latin typeface="Courier New"/>
                <a:ea typeface="Courier New"/>
                <a:cs typeface="Courier New"/>
                <a:sym typeface="Courier New"/>
              </a:rPr>
              <a:t>                &lt;p&gt;</a:t>
            </a:r>
            <a:r>
              <a:rPr lang="es" sz="1000" dirty="0">
                <a:solidFill>
                  <a:srgbClr val="569CD6"/>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producto</a:t>
            </a:r>
            <a:r>
              <a:rPr lang="es" sz="1000" dirty="0">
                <a:solidFill>
                  <a:srgbClr val="D4D4D4"/>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precio</a:t>
            </a:r>
            <a:r>
              <a:rPr lang="es" sz="1000" dirty="0">
                <a:solidFill>
                  <a:srgbClr val="569CD6"/>
                </a:solidFill>
                <a:latin typeface="Courier New"/>
                <a:ea typeface="Courier New"/>
                <a:cs typeface="Courier New"/>
                <a:sym typeface="Courier New"/>
              </a:rPr>
              <a:t>}</a:t>
            </a:r>
            <a:r>
              <a:rPr lang="es" sz="1000" dirty="0">
                <a:solidFill>
                  <a:srgbClr val="CE9178"/>
                </a:solidFill>
                <a:latin typeface="Courier New"/>
                <a:ea typeface="Courier New"/>
                <a:cs typeface="Courier New"/>
                <a:sym typeface="Courier New"/>
              </a:rPr>
              <a:t>&lt;/p&gt;</a:t>
            </a:r>
            <a:endParaRPr sz="1000" dirty="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CE9178"/>
                </a:solidFill>
                <a:latin typeface="Courier New"/>
                <a:ea typeface="Courier New"/>
                <a:cs typeface="Courier New"/>
                <a:sym typeface="Courier New"/>
              </a:rPr>
              <a:t>                &lt;p&gt;Código: </a:t>
            </a:r>
            <a:r>
              <a:rPr lang="es" sz="1000" dirty="0">
                <a:solidFill>
                  <a:srgbClr val="569CD6"/>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producto</a:t>
            </a:r>
            <a:r>
              <a:rPr lang="es" sz="1000" dirty="0">
                <a:solidFill>
                  <a:srgbClr val="D4D4D4"/>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id</a:t>
            </a:r>
            <a:r>
              <a:rPr lang="es" sz="1000" dirty="0">
                <a:solidFill>
                  <a:srgbClr val="569CD6"/>
                </a:solidFill>
                <a:latin typeface="Courier New"/>
                <a:ea typeface="Courier New"/>
                <a:cs typeface="Courier New"/>
                <a:sym typeface="Courier New"/>
              </a:rPr>
              <a:t>}</a:t>
            </a:r>
            <a:r>
              <a:rPr lang="es" sz="1000" dirty="0">
                <a:solidFill>
                  <a:srgbClr val="CE9178"/>
                </a:solidFill>
                <a:latin typeface="Courier New"/>
                <a:ea typeface="Courier New"/>
                <a:cs typeface="Courier New"/>
                <a:sym typeface="Courier New"/>
              </a:rPr>
              <a:t>&lt;/p&gt;</a:t>
            </a:r>
            <a:endParaRPr sz="1000" dirty="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CE9178"/>
                </a:solidFill>
                <a:latin typeface="Courier New"/>
                <a:ea typeface="Courier New"/>
                <a:cs typeface="Courier New"/>
                <a:sym typeface="Courier New"/>
              </a:rPr>
              <a:t>                &lt;hr/&gt;</a:t>
            </a:r>
            <a:endParaRPr sz="1000" dirty="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CE9178"/>
                </a:solidFill>
                <a:latin typeface="Courier New"/>
                <a:ea typeface="Courier New"/>
                <a:cs typeface="Courier New"/>
                <a:sym typeface="Courier New"/>
              </a:rPr>
              <a:t>            `</a:t>
            </a:r>
            <a:endParaRPr sz="1000" dirty="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D4D4D4"/>
                </a:solidFill>
                <a:latin typeface="Courier New"/>
                <a:ea typeface="Courier New"/>
                <a:cs typeface="Courier New"/>
                <a:sym typeface="Courier New"/>
              </a:rPr>
              <a:t>   </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D4D4D4"/>
                </a:solidFill>
                <a:latin typeface="Courier New"/>
                <a:ea typeface="Courier New"/>
                <a:cs typeface="Courier New"/>
                <a:sym typeface="Courier New"/>
              </a:rPr>
              <a:t>            </a:t>
            </a:r>
            <a:r>
              <a:rPr lang="es" sz="1000" dirty="0">
                <a:solidFill>
                  <a:srgbClr val="4FC1FF"/>
                </a:solidFill>
                <a:latin typeface="Courier New"/>
                <a:ea typeface="Courier New"/>
                <a:cs typeface="Courier New"/>
                <a:sym typeface="Courier New"/>
              </a:rPr>
              <a:t>lista</a:t>
            </a:r>
            <a:r>
              <a:rPr lang="es" sz="1000" dirty="0">
                <a:solidFill>
                  <a:srgbClr val="D4D4D4"/>
                </a:solidFill>
                <a:latin typeface="Courier New"/>
                <a:ea typeface="Courier New"/>
                <a:cs typeface="Courier New"/>
                <a:sym typeface="Courier New"/>
              </a:rPr>
              <a:t>.</a:t>
            </a:r>
            <a:r>
              <a:rPr lang="es" sz="1000" dirty="0">
                <a:solidFill>
                  <a:srgbClr val="DCDCAA"/>
                </a:solidFill>
                <a:latin typeface="Courier New"/>
                <a:ea typeface="Courier New"/>
                <a:cs typeface="Courier New"/>
                <a:sym typeface="Courier New"/>
              </a:rPr>
              <a:t>append</a:t>
            </a:r>
            <a:r>
              <a:rPr lang="es" sz="1000" dirty="0">
                <a:solidFill>
                  <a:srgbClr val="D4D4D4"/>
                </a:solidFill>
                <a:latin typeface="Courier New"/>
                <a:ea typeface="Courier New"/>
                <a:cs typeface="Courier New"/>
                <a:sym typeface="Courier New"/>
              </a:rPr>
              <a:t>(</a:t>
            </a:r>
            <a:r>
              <a:rPr lang="es" sz="1000" dirty="0">
                <a:solidFill>
                  <a:srgbClr val="4FC1FF"/>
                </a:solidFill>
                <a:latin typeface="Courier New"/>
                <a:ea typeface="Courier New"/>
                <a:cs typeface="Courier New"/>
                <a:sym typeface="Courier New"/>
              </a:rPr>
              <a:t>li</a:t>
            </a:r>
            <a:r>
              <a:rPr lang="es" sz="1000" dirty="0">
                <a:solidFill>
                  <a:srgbClr val="D4D4D4"/>
                </a:solidFill>
                <a:latin typeface="Courier New"/>
                <a:ea typeface="Courier New"/>
                <a:cs typeface="Courier New"/>
                <a:sym typeface="Courier New"/>
              </a:rPr>
              <a:t>)</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D4D4D4"/>
                </a:solidFill>
                <a:latin typeface="Courier New"/>
                <a:ea typeface="Courier New"/>
                <a:cs typeface="Courier New"/>
                <a:sym typeface="Courier New"/>
              </a:rPr>
              <a:t>        })</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dirty="0">
                <a:solidFill>
                  <a:srgbClr val="D4D4D4"/>
                </a:solidFill>
                <a:latin typeface="Courier New"/>
                <a:ea typeface="Courier New"/>
                <a:cs typeface="Courier New"/>
                <a:sym typeface="Courier New"/>
              </a:rPr>
              <a:t>    })</a:t>
            </a:r>
            <a:endParaRPr sz="1000" dirty="0">
              <a:solidFill>
                <a:srgbClr val="DCDCA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dirty="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dirty="0">
              <a:solidFill>
                <a:srgbClr val="DCDCAA"/>
              </a:solidFill>
              <a:latin typeface="Courier New"/>
              <a:ea typeface="Courier New"/>
              <a:cs typeface="Courier New"/>
              <a:sym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5"/>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5"/>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617" name="Google Shape;617;p75"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618" name="Google Shape;618;p75"/>
          <p:cNvSpPr txBox="1"/>
          <p:nvPr/>
        </p:nvSpPr>
        <p:spPr>
          <a:xfrm>
            <a:off x="494825" y="1073300"/>
            <a:ext cx="3484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Rutas relativas</a:t>
            </a:r>
            <a:endParaRPr sz="3200" b="1">
              <a:solidFill>
                <a:schemeClr val="dk1"/>
              </a:solidFill>
              <a:highlight>
                <a:schemeClr val="lt1"/>
              </a:highlight>
              <a:latin typeface="DM Sans"/>
              <a:ea typeface="DM Sans"/>
              <a:cs typeface="DM Sans"/>
              <a:sym typeface="DM Sans"/>
            </a:endParaRPr>
          </a:p>
        </p:txBody>
      </p:sp>
      <p:sp>
        <p:nvSpPr>
          <p:cNvPr id="619" name="Google Shape;619;p75"/>
          <p:cNvSpPr txBox="1"/>
          <p:nvPr/>
        </p:nvSpPr>
        <p:spPr>
          <a:xfrm>
            <a:off x="457350" y="2368700"/>
            <a:ext cx="30330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Al ser un archivo local la respuesta es casi inmediata, pero sigue siendo un proceso asincrónico 🤯</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pic>
        <p:nvPicPr>
          <p:cNvPr id="620" name="Google Shape;620;p75"/>
          <p:cNvPicPr preferRelativeResize="0"/>
          <p:nvPr/>
        </p:nvPicPr>
        <p:blipFill>
          <a:blip r:embed="rId4">
            <a:alphaModFix/>
          </a:blip>
          <a:stretch>
            <a:fillRect/>
          </a:stretch>
        </p:blipFill>
        <p:spPr>
          <a:xfrm>
            <a:off x="4556250" y="1842300"/>
            <a:ext cx="2933700" cy="2276475"/>
          </a:xfrm>
          <a:prstGeom prst="rect">
            <a:avLst/>
          </a:prstGeom>
          <a:noFill/>
          <a:ln w="9525" cap="flat" cmpd="sng">
            <a:solidFill>
              <a:srgbClr val="FFB86C"/>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626" name="Google Shape;626;p76"/>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ASYNC - AWAIT</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627" name="Google Shape;627;p76"/>
          <p:cNvGrpSpPr/>
          <p:nvPr/>
        </p:nvGrpSpPr>
        <p:grpSpPr>
          <a:xfrm>
            <a:off x="473351" y="619523"/>
            <a:ext cx="738900" cy="738900"/>
            <a:chOff x="473351" y="619523"/>
            <a:chExt cx="738900" cy="738900"/>
          </a:xfrm>
        </p:grpSpPr>
        <p:sp>
          <p:nvSpPr>
            <p:cNvPr id="628" name="Google Shape;628;p7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7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7"/>
          <p:cNvSpPr txBox="1"/>
          <p:nvPr/>
        </p:nvSpPr>
        <p:spPr>
          <a:xfrm>
            <a:off x="475500" y="1274675"/>
            <a:ext cx="37062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Async-Await</a:t>
            </a:r>
            <a:endParaRPr sz="3200" b="1">
              <a:solidFill>
                <a:schemeClr val="dk1"/>
              </a:solidFill>
              <a:latin typeface="DM Sans"/>
              <a:ea typeface="DM Sans"/>
              <a:cs typeface="DM Sans"/>
              <a:sym typeface="DM Sans"/>
            </a:endParaRPr>
          </a:p>
        </p:txBody>
      </p:sp>
      <p:sp>
        <p:nvSpPr>
          <p:cNvPr id="635" name="Google Shape;635;p77"/>
          <p:cNvSpPr txBox="1"/>
          <p:nvPr/>
        </p:nvSpPr>
        <p:spPr>
          <a:xfrm>
            <a:off x="475500" y="234712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Trabajar con promesas facilita mucho el control de los procesos asincrónicos 🤹‍♀️ Sin embargo, en procesos extensos se puede dificultar el trabajo escribiendo todo dentro de varios </a:t>
            </a:r>
            <a:r>
              <a:rPr lang="es" sz="1350" b="1">
                <a:latin typeface="DM Sans"/>
                <a:ea typeface="DM Sans"/>
                <a:cs typeface="DM Sans"/>
                <a:sym typeface="DM Sans"/>
              </a:rPr>
              <a:t>.then()</a:t>
            </a:r>
            <a:r>
              <a:rPr lang="es" sz="1350">
                <a:latin typeface="DM Sans"/>
                <a:ea typeface="DM Sans"/>
                <a:cs typeface="DM Sans"/>
                <a:sym typeface="DM Sans"/>
              </a:rPr>
              <a:t>.</a:t>
            </a:r>
            <a:endParaRPr sz="1350">
              <a:latin typeface="DM Sans"/>
              <a:ea typeface="DM Sans"/>
              <a:cs typeface="DM Sans"/>
              <a:sym typeface="DM Sans"/>
            </a:endParaRPr>
          </a:p>
        </p:txBody>
      </p:sp>
      <p:sp>
        <p:nvSpPr>
          <p:cNvPr id="636" name="Google Shape;636;p77"/>
          <p:cNvSpPr txBox="1"/>
          <p:nvPr/>
        </p:nvSpPr>
        <p:spPr>
          <a:xfrm>
            <a:off x="4529725" y="234712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Por suerte, los desarrolladores de JS ya pensaron en esto y nos ofrecen una herramienta que nos permite trabajar las promesas como si escribiéramos código sincrónico 😎: </a:t>
            </a:r>
            <a:r>
              <a:rPr lang="es" sz="1350" b="1" dirty="0">
                <a:highlight>
                  <a:schemeClr val="accent4"/>
                </a:highlight>
                <a:latin typeface="DM Sans"/>
                <a:ea typeface="DM Sans"/>
                <a:cs typeface="DM Sans"/>
                <a:sym typeface="DM Sans"/>
              </a:rPr>
              <a:t>async await</a:t>
            </a:r>
            <a:r>
              <a:rPr lang="es" sz="1350" dirty="0">
                <a:latin typeface="DM Sans"/>
                <a:ea typeface="DM Sans"/>
                <a:cs typeface="DM Sans"/>
                <a:sym typeface="DM Sans"/>
              </a:rPr>
              <a:t>.</a:t>
            </a:r>
            <a:endParaRPr sz="1350" dirty="0">
              <a:latin typeface="DM Sans"/>
              <a:ea typeface="DM Sans"/>
              <a:cs typeface="DM Sans"/>
              <a:sym typeface="DM Sans"/>
            </a:endParaRPr>
          </a:p>
        </p:txBody>
      </p:sp>
      <p:sp>
        <p:nvSpPr>
          <p:cNvPr id="637" name="Google Shape;637;p77"/>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639" name="Google Shape;639;p77"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8"/>
          <p:cNvSpPr txBox="1"/>
          <p:nvPr/>
        </p:nvSpPr>
        <p:spPr>
          <a:xfrm>
            <a:off x="473350" y="11025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Async-Await</a:t>
            </a:r>
            <a:endParaRPr sz="3200" b="1">
              <a:solidFill>
                <a:schemeClr val="dk1"/>
              </a:solidFill>
              <a:latin typeface="DM Sans"/>
              <a:ea typeface="DM Sans"/>
              <a:cs typeface="DM Sans"/>
              <a:sym typeface="DM Sans"/>
            </a:endParaRPr>
          </a:p>
        </p:txBody>
      </p:sp>
      <p:sp>
        <p:nvSpPr>
          <p:cNvPr id="645" name="Google Shape;645;p78"/>
          <p:cNvSpPr txBox="1"/>
          <p:nvPr/>
        </p:nvSpPr>
        <p:spPr>
          <a:xfrm>
            <a:off x="473350" y="1768775"/>
            <a:ext cx="4767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método fetch retorna una promesa. De forma sincrónica, si guardamos esta promesa en una variable veremos la promesa pendiente, porque esto sucede sincrónicamente:</a:t>
            </a:r>
            <a:endParaRPr sz="1350" b="1">
              <a:latin typeface="DM Sans"/>
              <a:ea typeface="DM Sans"/>
              <a:cs typeface="DM Sans"/>
              <a:sym typeface="DM Sans"/>
            </a:endParaRPr>
          </a:p>
        </p:txBody>
      </p:sp>
      <p:sp>
        <p:nvSpPr>
          <p:cNvPr id="646" name="Google Shape;646;p78"/>
          <p:cNvSpPr txBox="1"/>
          <p:nvPr/>
        </p:nvSpPr>
        <p:spPr>
          <a:xfrm>
            <a:off x="473350" y="3991300"/>
            <a:ext cx="4767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Significa que el </a:t>
            </a:r>
            <a:r>
              <a:rPr lang="es" sz="1350" b="1" dirty="0">
                <a:latin typeface="DM Sans"/>
                <a:ea typeface="DM Sans"/>
                <a:cs typeface="DM Sans"/>
                <a:sym typeface="DM Sans"/>
              </a:rPr>
              <a:t>console.log()</a:t>
            </a:r>
            <a:r>
              <a:rPr lang="es" sz="1350" dirty="0">
                <a:latin typeface="DM Sans"/>
                <a:ea typeface="DM Sans"/>
                <a:cs typeface="DM Sans"/>
                <a:sym typeface="DM Sans"/>
              </a:rPr>
              <a:t> no espera a que se resuelva la promesa de la línea anterior para ejecutarse.</a:t>
            </a:r>
            <a:endParaRPr sz="1350" dirty="0">
              <a:latin typeface="DM Sans"/>
              <a:ea typeface="DM Sans"/>
              <a:cs typeface="DM Sans"/>
              <a:sym typeface="DM Sans"/>
            </a:endParaRPr>
          </a:p>
        </p:txBody>
      </p:sp>
      <p:sp>
        <p:nvSpPr>
          <p:cNvPr id="647" name="Google Shape;647;p78"/>
          <p:cNvSpPr txBox="1"/>
          <p:nvPr/>
        </p:nvSpPr>
        <p:spPr>
          <a:xfrm>
            <a:off x="526600" y="2852150"/>
            <a:ext cx="5567100" cy="1015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resp</a:t>
            </a:r>
            <a:r>
              <a:rPr lang="es" sz="1250">
                <a:solidFill>
                  <a:srgbClr val="D4D4D4"/>
                </a:solidFill>
                <a:latin typeface="Courier New"/>
                <a:ea typeface="Courier New"/>
                <a:cs typeface="Courier New"/>
                <a:sym typeface="Courier New"/>
              </a:rPr>
              <a:t> = </a:t>
            </a:r>
            <a:r>
              <a:rPr lang="es" sz="1250">
                <a:solidFill>
                  <a:srgbClr val="DCDCAA"/>
                </a:solidFill>
                <a:latin typeface="Courier New"/>
                <a:ea typeface="Courier New"/>
                <a:cs typeface="Courier New"/>
                <a:sym typeface="Courier New"/>
              </a:rPr>
              <a:t>fetch</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'https://jsonplaceholder.typicode.com/posts'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resp</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Promise {&lt;pending&gt;}</a:t>
            </a:r>
            <a:endParaRPr sz="1150">
              <a:solidFill>
                <a:srgbClr val="9CDCFE"/>
              </a:solidFill>
              <a:latin typeface="Courier New"/>
              <a:ea typeface="Courier New"/>
              <a:cs typeface="Courier New"/>
              <a:sym typeface="Courier New"/>
            </a:endParaRPr>
          </a:p>
        </p:txBody>
      </p:sp>
      <p:sp>
        <p:nvSpPr>
          <p:cNvPr id="648" name="Google Shape;648;p78"/>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650" name="Google Shape;650;p78"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9"/>
          <p:cNvSpPr txBox="1"/>
          <p:nvPr/>
        </p:nvSpPr>
        <p:spPr>
          <a:xfrm>
            <a:off x="475500" y="9398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Async-Await</a:t>
            </a:r>
            <a:endParaRPr sz="3200" b="1">
              <a:solidFill>
                <a:schemeClr val="dk1"/>
              </a:solidFill>
              <a:latin typeface="DM Sans"/>
              <a:ea typeface="DM Sans"/>
              <a:cs typeface="DM Sans"/>
              <a:sym typeface="DM Sans"/>
            </a:endParaRPr>
          </a:p>
        </p:txBody>
      </p:sp>
      <p:sp>
        <p:nvSpPr>
          <p:cNvPr id="656" name="Google Shape;656;p79"/>
          <p:cNvSpPr txBox="1"/>
          <p:nvPr/>
        </p:nvSpPr>
        <p:spPr>
          <a:xfrm>
            <a:off x="475500" y="1648200"/>
            <a:ext cx="4767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latin typeface="DM Sans"/>
                <a:ea typeface="DM Sans"/>
                <a:cs typeface="DM Sans"/>
                <a:sym typeface="DM Sans"/>
              </a:rPr>
              <a:t>La </a:t>
            </a:r>
            <a:r>
              <a:rPr lang="es" sz="1350" b="1" dirty="0">
                <a:latin typeface="DM Sans"/>
                <a:ea typeface="DM Sans"/>
                <a:cs typeface="DM Sans"/>
                <a:sym typeface="DM Sans"/>
              </a:rPr>
              <a:t>sentencia await</a:t>
            </a:r>
            <a:r>
              <a:rPr lang="es" sz="1350" dirty="0">
                <a:latin typeface="DM Sans"/>
                <a:ea typeface="DM Sans"/>
                <a:cs typeface="DM Sans"/>
                <a:sym typeface="DM Sans"/>
              </a:rPr>
              <a:t> nos permite establecer un punto de espera en el código. Aplicado como prefijo a una promesa (en este caso, el return del fetch) se bloquea la ejecución de la siguiente instrucción hasta que la promesa se resuelva 😎.</a:t>
            </a: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Así, agregando esta sentencia podemos ver que ahora en la variable vemos el objeto Response, o sea la promesa resuelta:</a:t>
            </a:r>
            <a:endParaRPr sz="1350" dirty="0">
              <a:latin typeface="DM Sans"/>
              <a:ea typeface="DM Sans"/>
              <a:cs typeface="DM Sans"/>
              <a:sym typeface="DM Sans"/>
            </a:endParaRPr>
          </a:p>
        </p:txBody>
      </p:sp>
      <p:sp>
        <p:nvSpPr>
          <p:cNvPr id="657" name="Google Shape;657;p79"/>
          <p:cNvSpPr txBox="1"/>
          <p:nvPr/>
        </p:nvSpPr>
        <p:spPr>
          <a:xfrm>
            <a:off x="559149" y="3575800"/>
            <a:ext cx="6183621" cy="1015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resp</a:t>
            </a:r>
            <a:r>
              <a:rPr lang="es" sz="1150">
                <a:solidFill>
                  <a:srgbClr val="D4D4D4"/>
                </a:solidFill>
                <a:latin typeface="Courier New"/>
                <a:ea typeface="Courier New"/>
                <a:cs typeface="Courier New"/>
                <a:sym typeface="Courier New"/>
              </a:rPr>
              <a:t> = </a:t>
            </a:r>
            <a:r>
              <a:rPr lang="es" sz="1150">
                <a:solidFill>
                  <a:srgbClr val="C586C0"/>
                </a:solidFill>
                <a:latin typeface="Courier New"/>
                <a:ea typeface="Courier New"/>
                <a:cs typeface="Courier New"/>
                <a:sym typeface="Courier New"/>
              </a:rPr>
              <a:t>await</a:t>
            </a: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fetch</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'https://jsonplaceholder.typicode.com/posts'</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resp</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Response</a:t>
            </a:r>
            <a:endParaRPr sz="1250">
              <a:solidFill>
                <a:srgbClr val="569CD6"/>
              </a:solidFill>
              <a:latin typeface="Courier New"/>
              <a:ea typeface="Courier New"/>
              <a:cs typeface="Courier New"/>
              <a:sym typeface="Courier New"/>
            </a:endParaRPr>
          </a:p>
        </p:txBody>
      </p:sp>
      <p:sp>
        <p:nvSpPr>
          <p:cNvPr id="658" name="Google Shape;658;p79"/>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9"/>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660" name="Google Shape;660;p79"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80"/>
          <p:cNvSpPr txBox="1"/>
          <p:nvPr/>
        </p:nvSpPr>
        <p:spPr>
          <a:xfrm>
            <a:off x="473350" y="1685125"/>
            <a:ext cx="4767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50">
                <a:latin typeface="DM Sans"/>
                <a:ea typeface="DM Sans"/>
                <a:cs typeface="DM Sans"/>
                <a:sym typeface="DM Sans"/>
              </a:rPr>
              <a:t>Pero await sólo puede utilizarse dentro de una función asincrónica 😕. Aquí es donde entra la </a:t>
            </a:r>
            <a:r>
              <a:rPr lang="es" sz="1250" b="1">
                <a:latin typeface="DM Sans"/>
                <a:ea typeface="DM Sans"/>
                <a:cs typeface="DM Sans"/>
                <a:sym typeface="DM Sans"/>
              </a:rPr>
              <a:t>sentencia async</a:t>
            </a:r>
            <a:r>
              <a:rPr lang="es" sz="1250">
                <a:latin typeface="DM Sans"/>
                <a:ea typeface="DM Sans"/>
                <a:cs typeface="DM Sans"/>
                <a:sym typeface="DM Sans"/>
              </a:rPr>
              <a:t>. Ésta palabra reservada sirve para declarar una función como asincrónica, y se agrega como prefijo a la función 👏:</a:t>
            </a:r>
            <a:endParaRPr sz="1250" b="1">
              <a:latin typeface="DM Sans"/>
              <a:ea typeface="DM Sans"/>
              <a:cs typeface="DM Sans"/>
              <a:sym typeface="DM Sans"/>
            </a:endParaRPr>
          </a:p>
        </p:txBody>
      </p:sp>
      <p:sp>
        <p:nvSpPr>
          <p:cNvPr id="666" name="Google Shape;666;p80"/>
          <p:cNvSpPr txBox="1"/>
          <p:nvPr/>
        </p:nvSpPr>
        <p:spPr>
          <a:xfrm>
            <a:off x="473350" y="3755100"/>
            <a:ext cx="4767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50" dirty="0">
                <a:latin typeface="DM Sans"/>
                <a:ea typeface="DM Sans"/>
                <a:cs typeface="DM Sans"/>
                <a:sym typeface="DM Sans"/>
              </a:rPr>
              <a:t>Así, </a:t>
            </a:r>
            <a:r>
              <a:rPr lang="es" sz="1250" dirty="0">
                <a:highlight>
                  <a:schemeClr val="accent4"/>
                </a:highlight>
                <a:latin typeface="DM Sans"/>
                <a:ea typeface="DM Sans"/>
                <a:cs typeface="DM Sans"/>
                <a:sym typeface="DM Sans"/>
              </a:rPr>
              <a:t>dentro de una función async podemos utilizar la sentencia await vista previamente</a:t>
            </a:r>
            <a:r>
              <a:rPr lang="es" sz="1250" dirty="0">
                <a:latin typeface="DM Sans"/>
                <a:ea typeface="DM Sans"/>
                <a:cs typeface="DM Sans"/>
                <a:sym typeface="DM Sans"/>
              </a:rPr>
              <a:t>. Esto nos permite esperar a que se resuelvan las promesas vistas para continuar con la instrucción siguiente. </a:t>
            </a:r>
            <a:endParaRPr sz="1250" dirty="0">
              <a:latin typeface="DM Sans"/>
              <a:ea typeface="DM Sans"/>
              <a:cs typeface="DM Sans"/>
              <a:sym typeface="DM Sans"/>
            </a:endParaRPr>
          </a:p>
        </p:txBody>
      </p:sp>
      <p:sp>
        <p:nvSpPr>
          <p:cNvPr id="667" name="Google Shape;667;p80"/>
          <p:cNvSpPr txBox="1"/>
          <p:nvPr/>
        </p:nvSpPr>
        <p:spPr>
          <a:xfrm>
            <a:off x="526600" y="2717400"/>
            <a:ext cx="4767600" cy="959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50">
                <a:solidFill>
                  <a:srgbClr val="569CD6"/>
                </a:solidFill>
                <a:latin typeface="Courier New"/>
                <a:ea typeface="Courier New"/>
                <a:cs typeface="Courier New"/>
                <a:sym typeface="Courier New"/>
              </a:rPr>
              <a:t>async</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function</a:t>
            </a: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pedirPosts</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6A9955"/>
                </a:solidFill>
                <a:latin typeface="Courier New"/>
                <a:ea typeface="Courier New"/>
                <a:cs typeface="Courier New"/>
                <a:sym typeface="Courier New"/>
              </a:rPr>
              <a:t>// o bien</a:t>
            </a:r>
            <a:endParaRPr sz="11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pedirPosts</a:t>
            </a:r>
            <a:r>
              <a:rPr lang="es" sz="1150">
                <a:solidFill>
                  <a:srgbClr val="D4D4D4"/>
                </a:solidFill>
                <a:latin typeface="Courier New"/>
                <a:ea typeface="Courier New"/>
                <a:cs typeface="Courier New"/>
                <a:sym typeface="Courier New"/>
              </a:rPr>
              <a:t> = </a:t>
            </a:r>
            <a:r>
              <a:rPr lang="es" sz="1150">
                <a:solidFill>
                  <a:srgbClr val="569CD6"/>
                </a:solidFill>
                <a:latin typeface="Courier New"/>
                <a:ea typeface="Courier New"/>
                <a:cs typeface="Courier New"/>
                <a:sym typeface="Courier New"/>
              </a:rPr>
              <a:t>async</a:t>
            </a:r>
            <a:r>
              <a:rPr lang="es" sz="1150">
                <a:solidFill>
                  <a:srgbClr val="D4D4D4"/>
                </a:solidFill>
                <a:latin typeface="Courier New"/>
                <a:ea typeface="Courier New"/>
                <a:cs typeface="Courier New"/>
                <a:sym typeface="Courier New"/>
              </a:rPr>
              <a:t> ()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 }</a:t>
            </a:r>
            <a:endParaRPr sz="1150">
              <a:solidFill>
                <a:srgbClr val="569CD6"/>
              </a:solidFill>
              <a:latin typeface="Courier New"/>
              <a:ea typeface="Courier New"/>
              <a:cs typeface="Courier New"/>
              <a:sym typeface="Courier New"/>
            </a:endParaRPr>
          </a:p>
        </p:txBody>
      </p:sp>
      <p:sp>
        <p:nvSpPr>
          <p:cNvPr id="668" name="Google Shape;668;p80"/>
          <p:cNvSpPr txBox="1"/>
          <p:nvPr/>
        </p:nvSpPr>
        <p:spPr>
          <a:xfrm>
            <a:off x="473350" y="1008450"/>
            <a:ext cx="43218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Async-Await</a:t>
            </a:r>
            <a:endParaRPr sz="3200" b="1">
              <a:solidFill>
                <a:schemeClr val="dk1"/>
              </a:solidFill>
              <a:latin typeface="DM Sans"/>
              <a:ea typeface="DM Sans"/>
              <a:cs typeface="DM Sans"/>
              <a:sym typeface="DM Sans"/>
            </a:endParaRPr>
          </a:p>
        </p:txBody>
      </p:sp>
      <p:sp>
        <p:nvSpPr>
          <p:cNvPr id="669" name="Google Shape;669;p80"/>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0"/>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671" name="Google Shape;671;p80"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1"/>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EJEMPLO EN VIVO</a:t>
            </a:r>
            <a:endParaRPr>
              <a:solidFill>
                <a:schemeClr val="dk1"/>
              </a:solidFill>
              <a:latin typeface="DM Sans"/>
              <a:ea typeface="DM Sans"/>
              <a:cs typeface="DM Sans"/>
              <a:sym typeface="DM Sans"/>
            </a:endParaRPr>
          </a:p>
        </p:txBody>
      </p:sp>
      <p:pic>
        <p:nvPicPr>
          <p:cNvPr id="678" name="Google Shape;678;p81" title="ícono de ejemplo en vivo"/>
          <p:cNvPicPr preferRelativeResize="0"/>
          <p:nvPr/>
        </p:nvPicPr>
        <p:blipFill>
          <a:blip r:embed="rId3">
            <a:alphaModFix/>
          </a:blip>
          <a:stretch>
            <a:fillRect/>
          </a:stretch>
        </p:blipFill>
        <p:spPr>
          <a:xfrm>
            <a:off x="526599" y="537524"/>
            <a:ext cx="292600" cy="292600"/>
          </a:xfrm>
          <a:prstGeom prst="rect">
            <a:avLst/>
          </a:prstGeom>
          <a:noFill/>
          <a:ln>
            <a:noFill/>
          </a:ln>
        </p:spPr>
      </p:pic>
      <p:sp>
        <p:nvSpPr>
          <p:cNvPr id="679" name="Google Shape;679;p81"/>
          <p:cNvSpPr txBox="1"/>
          <p:nvPr/>
        </p:nvSpPr>
        <p:spPr>
          <a:xfrm>
            <a:off x="494825" y="1073300"/>
            <a:ext cx="3484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200" b="1">
                <a:solidFill>
                  <a:schemeClr val="dk1"/>
                </a:solidFill>
                <a:highlight>
                  <a:schemeClr val="lt1"/>
                </a:highlight>
                <a:latin typeface="DM Sans"/>
                <a:ea typeface="DM Sans"/>
                <a:cs typeface="DM Sans"/>
                <a:sym typeface="DM Sans"/>
              </a:rPr>
              <a:t>Async-Await</a:t>
            </a:r>
            <a:endParaRPr sz="3200" b="1">
              <a:solidFill>
                <a:schemeClr val="dk1"/>
              </a:solidFill>
              <a:highlight>
                <a:schemeClr val="lt1"/>
              </a:highlight>
              <a:latin typeface="DM Sans"/>
              <a:ea typeface="DM Sans"/>
              <a:cs typeface="DM Sans"/>
              <a:sym typeface="DM Sans"/>
            </a:endParaRPr>
          </a:p>
        </p:txBody>
      </p:sp>
      <p:sp>
        <p:nvSpPr>
          <p:cNvPr id="680" name="Google Shape;680;p81"/>
          <p:cNvSpPr txBox="1"/>
          <p:nvPr/>
        </p:nvSpPr>
        <p:spPr>
          <a:xfrm>
            <a:off x="457350" y="1924325"/>
            <a:ext cx="30330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El resultado es una sintaxis que se asemeja a la escritura sincrónica tradicional.</a:t>
            </a: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 sz="1350">
                <a:solidFill>
                  <a:schemeClr val="dk1"/>
                </a:solidFill>
                <a:latin typeface="DM Sans"/>
                <a:ea typeface="DM Sans"/>
                <a:cs typeface="DM Sans"/>
                <a:sym typeface="DM Sans"/>
              </a:rPr>
              <a:t>Obtenemos el mismo resultado que antes, pero con una sintaxis más clara 👌 El </a:t>
            </a:r>
            <a:r>
              <a:rPr lang="es" sz="1350" b="1">
                <a:solidFill>
                  <a:schemeClr val="dk1"/>
                </a:solidFill>
                <a:highlight>
                  <a:schemeClr val="accent4"/>
                </a:highlight>
                <a:latin typeface="DM Sans"/>
                <a:ea typeface="DM Sans"/>
                <a:cs typeface="DM Sans"/>
                <a:sym typeface="DM Sans"/>
              </a:rPr>
              <a:t>async-await</a:t>
            </a:r>
            <a:r>
              <a:rPr lang="es" sz="1350">
                <a:solidFill>
                  <a:schemeClr val="dk1"/>
                </a:solidFill>
                <a:latin typeface="DM Sans"/>
                <a:ea typeface="DM Sans"/>
                <a:cs typeface="DM Sans"/>
                <a:sym typeface="DM Sans"/>
              </a:rPr>
              <a:t> funcionan de la mano. </a:t>
            </a: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 sz="1350">
                <a:solidFill>
                  <a:schemeClr val="dk1"/>
                </a:solidFill>
                <a:latin typeface="DM Sans"/>
                <a:ea typeface="DM Sans"/>
                <a:cs typeface="DM Sans"/>
                <a:sym typeface="DM Sans"/>
              </a:rPr>
              <a:t>Recordamos que es una herramienta adicional que puede facilitar la escritura, no es una obligación.</a:t>
            </a:r>
            <a:endParaRPr sz="1350">
              <a:solidFill>
                <a:schemeClr val="dk1"/>
              </a:solidFill>
              <a:latin typeface="DM Sans"/>
              <a:ea typeface="DM Sans"/>
              <a:cs typeface="DM Sans"/>
              <a:sym typeface="DM Sans"/>
            </a:endParaRPr>
          </a:p>
        </p:txBody>
      </p:sp>
      <p:sp>
        <p:nvSpPr>
          <p:cNvPr id="681" name="Google Shape;681;p81"/>
          <p:cNvSpPr txBox="1"/>
          <p:nvPr/>
        </p:nvSpPr>
        <p:spPr>
          <a:xfrm>
            <a:off x="3959400" y="830125"/>
            <a:ext cx="4671600" cy="3661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dirty="0">
                <a:solidFill>
                  <a:srgbClr val="569CD6"/>
                </a:solidFill>
                <a:latin typeface="Courier New"/>
                <a:ea typeface="Courier New"/>
                <a:cs typeface="Courier New"/>
                <a:sym typeface="Courier New"/>
              </a:rPr>
              <a:t>const</a:t>
            </a:r>
            <a:r>
              <a:rPr lang="es" sz="1050" dirty="0">
                <a:solidFill>
                  <a:srgbClr val="D4D4D4"/>
                </a:solidFill>
                <a:latin typeface="Courier New"/>
                <a:ea typeface="Courier New"/>
                <a:cs typeface="Courier New"/>
                <a:sym typeface="Courier New"/>
              </a:rPr>
              <a:t> </a:t>
            </a:r>
            <a:r>
              <a:rPr lang="es" sz="1050" dirty="0">
                <a:solidFill>
                  <a:srgbClr val="DCDCAA"/>
                </a:solidFill>
                <a:latin typeface="Courier New"/>
                <a:ea typeface="Courier New"/>
                <a:cs typeface="Courier New"/>
                <a:sym typeface="Courier New"/>
              </a:rPr>
              <a:t>pedirPosts</a:t>
            </a:r>
            <a:r>
              <a:rPr lang="es" sz="1050" dirty="0">
                <a:solidFill>
                  <a:srgbClr val="D4D4D4"/>
                </a:solidFill>
                <a:latin typeface="Courier New"/>
                <a:ea typeface="Courier New"/>
                <a:cs typeface="Courier New"/>
                <a:sym typeface="Courier New"/>
              </a:rPr>
              <a:t> = </a:t>
            </a:r>
            <a:r>
              <a:rPr lang="es" sz="1050" dirty="0">
                <a:solidFill>
                  <a:srgbClr val="569CD6"/>
                </a:solidFill>
                <a:latin typeface="Courier New"/>
                <a:ea typeface="Courier New"/>
                <a:cs typeface="Courier New"/>
                <a:sym typeface="Courier New"/>
              </a:rPr>
              <a:t>async</a:t>
            </a:r>
            <a:r>
              <a:rPr lang="es" sz="1050" dirty="0">
                <a:solidFill>
                  <a:srgbClr val="D4D4D4"/>
                </a:solidFill>
                <a:latin typeface="Courier New"/>
                <a:ea typeface="Courier New"/>
                <a:cs typeface="Courier New"/>
                <a:sym typeface="Courier New"/>
              </a:rPr>
              <a:t> () </a:t>
            </a:r>
            <a:r>
              <a:rPr lang="es" sz="1050" dirty="0">
                <a:solidFill>
                  <a:srgbClr val="569CD6"/>
                </a:solidFill>
                <a:latin typeface="Courier New"/>
                <a:ea typeface="Courier New"/>
                <a:cs typeface="Courier New"/>
                <a:sym typeface="Courier New"/>
              </a:rPr>
              <a:t>=&gt;</a:t>
            </a:r>
            <a:r>
              <a:rPr lang="es" sz="1050" dirty="0">
                <a:solidFill>
                  <a:srgbClr val="D4D4D4"/>
                </a:solidFill>
                <a:latin typeface="Courier New"/>
                <a:ea typeface="Courier New"/>
                <a:cs typeface="Courier New"/>
                <a:sym typeface="Courier New"/>
              </a:rPr>
              <a:t> {</a:t>
            </a:r>
            <a:endParaRPr sz="10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D4D4D4"/>
                </a:solidFill>
                <a:latin typeface="Courier New"/>
                <a:ea typeface="Courier New"/>
                <a:cs typeface="Courier New"/>
                <a:sym typeface="Courier New"/>
              </a:rPr>
              <a:t>    </a:t>
            </a:r>
            <a:r>
              <a:rPr lang="es" sz="1050" dirty="0">
                <a:solidFill>
                  <a:srgbClr val="569CD6"/>
                </a:solidFill>
                <a:latin typeface="Courier New"/>
                <a:ea typeface="Courier New"/>
                <a:cs typeface="Courier New"/>
                <a:sym typeface="Courier New"/>
              </a:rPr>
              <a:t>const</a:t>
            </a:r>
            <a:r>
              <a:rPr lang="es" sz="1050" dirty="0">
                <a:solidFill>
                  <a:srgbClr val="D4D4D4"/>
                </a:solidFill>
                <a:latin typeface="Courier New"/>
                <a:ea typeface="Courier New"/>
                <a:cs typeface="Courier New"/>
                <a:sym typeface="Courier New"/>
              </a:rPr>
              <a:t> </a:t>
            </a:r>
            <a:r>
              <a:rPr lang="es" sz="1050" dirty="0">
                <a:solidFill>
                  <a:srgbClr val="4FC1FF"/>
                </a:solidFill>
                <a:latin typeface="Courier New"/>
                <a:ea typeface="Courier New"/>
                <a:cs typeface="Courier New"/>
                <a:sym typeface="Courier New"/>
              </a:rPr>
              <a:t>resp</a:t>
            </a:r>
            <a:r>
              <a:rPr lang="es" sz="1050" dirty="0">
                <a:solidFill>
                  <a:srgbClr val="D4D4D4"/>
                </a:solidFill>
                <a:latin typeface="Courier New"/>
                <a:ea typeface="Courier New"/>
                <a:cs typeface="Courier New"/>
                <a:sym typeface="Courier New"/>
              </a:rPr>
              <a:t> = </a:t>
            </a:r>
            <a:r>
              <a:rPr lang="es" sz="1050" dirty="0">
                <a:solidFill>
                  <a:srgbClr val="C586C0"/>
                </a:solidFill>
                <a:latin typeface="Courier New"/>
                <a:ea typeface="Courier New"/>
                <a:cs typeface="Courier New"/>
                <a:sym typeface="Courier New"/>
              </a:rPr>
              <a:t>await</a:t>
            </a:r>
            <a:r>
              <a:rPr lang="es" sz="1050" dirty="0">
                <a:solidFill>
                  <a:srgbClr val="D4D4D4"/>
                </a:solidFill>
                <a:latin typeface="Courier New"/>
                <a:ea typeface="Courier New"/>
                <a:cs typeface="Courier New"/>
                <a:sym typeface="Courier New"/>
              </a:rPr>
              <a:t> </a:t>
            </a:r>
            <a:r>
              <a:rPr lang="es" sz="1050" dirty="0">
                <a:solidFill>
                  <a:srgbClr val="DCDCAA"/>
                </a:solidFill>
                <a:latin typeface="Courier New"/>
                <a:ea typeface="Courier New"/>
                <a:cs typeface="Courier New"/>
                <a:sym typeface="Courier New"/>
              </a:rPr>
              <a:t>fetch</a:t>
            </a:r>
            <a:r>
              <a:rPr lang="es" sz="1050" dirty="0">
                <a:solidFill>
                  <a:srgbClr val="D4D4D4"/>
                </a:solidFill>
                <a:latin typeface="Courier New"/>
                <a:ea typeface="Courier New"/>
                <a:cs typeface="Courier New"/>
                <a:sym typeface="Courier New"/>
              </a:rPr>
              <a:t>(</a:t>
            </a:r>
            <a:r>
              <a:rPr lang="es" sz="1050" dirty="0">
                <a:solidFill>
                  <a:srgbClr val="CE9178"/>
                </a:solidFill>
                <a:latin typeface="Courier New"/>
                <a:ea typeface="Courier New"/>
                <a:cs typeface="Courier New"/>
                <a:sym typeface="Courier New"/>
              </a:rPr>
              <a:t>'https://jsonplaceholder.typicode.com/posts'</a:t>
            </a:r>
            <a:r>
              <a:rPr lang="es" sz="1050" dirty="0">
                <a:solidFill>
                  <a:srgbClr val="D4D4D4"/>
                </a:solidFill>
                <a:latin typeface="Courier New"/>
                <a:ea typeface="Courier New"/>
                <a:cs typeface="Courier New"/>
                <a:sym typeface="Courier New"/>
              </a:rPr>
              <a:t>)</a:t>
            </a:r>
            <a:endParaRPr sz="10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D4D4D4"/>
                </a:solidFill>
                <a:latin typeface="Courier New"/>
                <a:ea typeface="Courier New"/>
                <a:cs typeface="Courier New"/>
                <a:sym typeface="Courier New"/>
              </a:rPr>
              <a:t>    </a:t>
            </a:r>
            <a:r>
              <a:rPr lang="es" sz="1050" dirty="0">
                <a:solidFill>
                  <a:srgbClr val="569CD6"/>
                </a:solidFill>
                <a:latin typeface="Courier New"/>
                <a:ea typeface="Courier New"/>
                <a:cs typeface="Courier New"/>
                <a:sym typeface="Courier New"/>
              </a:rPr>
              <a:t>const</a:t>
            </a:r>
            <a:r>
              <a:rPr lang="es" sz="1050" dirty="0">
                <a:solidFill>
                  <a:srgbClr val="D4D4D4"/>
                </a:solidFill>
                <a:latin typeface="Courier New"/>
                <a:ea typeface="Courier New"/>
                <a:cs typeface="Courier New"/>
                <a:sym typeface="Courier New"/>
              </a:rPr>
              <a:t> </a:t>
            </a:r>
            <a:r>
              <a:rPr lang="es" sz="1050" dirty="0">
                <a:solidFill>
                  <a:srgbClr val="4FC1FF"/>
                </a:solidFill>
                <a:latin typeface="Courier New"/>
                <a:ea typeface="Courier New"/>
                <a:cs typeface="Courier New"/>
                <a:sym typeface="Courier New"/>
              </a:rPr>
              <a:t>data</a:t>
            </a:r>
            <a:r>
              <a:rPr lang="es" sz="1050" dirty="0">
                <a:solidFill>
                  <a:srgbClr val="D4D4D4"/>
                </a:solidFill>
                <a:latin typeface="Courier New"/>
                <a:ea typeface="Courier New"/>
                <a:cs typeface="Courier New"/>
                <a:sym typeface="Courier New"/>
              </a:rPr>
              <a:t> = </a:t>
            </a:r>
            <a:r>
              <a:rPr lang="es" sz="1050" dirty="0">
                <a:solidFill>
                  <a:srgbClr val="C586C0"/>
                </a:solidFill>
                <a:latin typeface="Courier New"/>
                <a:ea typeface="Courier New"/>
                <a:cs typeface="Courier New"/>
                <a:sym typeface="Courier New"/>
              </a:rPr>
              <a:t>await</a:t>
            </a:r>
            <a:r>
              <a:rPr lang="es" sz="1050" dirty="0">
                <a:solidFill>
                  <a:srgbClr val="D4D4D4"/>
                </a:solidFill>
                <a:latin typeface="Courier New"/>
                <a:ea typeface="Courier New"/>
                <a:cs typeface="Courier New"/>
                <a:sym typeface="Courier New"/>
              </a:rPr>
              <a:t> </a:t>
            </a:r>
            <a:r>
              <a:rPr lang="es" sz="1050" dirty="0">
                <a:solidFill>
                  <a:srgbClr val="4FC1FF"/>
                </a:solidFill>
                <a:latin typeface="Courier New"/>
                <a:ea typeface="Courier New"/>
                <a:cs typeface="Courier New"/>
                <a:sym typeface="Courier New"/>
              </a:rPr>
              <a:t>resp</a:t>
            </a:r>
            <a:r>
              <a:rPr lang="es" sz="1050" dirty="0">
                <a:solidFill>
                  <a:srgbClr val="D4D4D4"/>
                </a:solidFill>
                <a:latin typeface="Courier New"/>
                <a:ea typeface="Courier New"/>
                <a:cs typeface="Courier New"/>
                <a:sym typeface="Courier New"/>
              </a:rPr>
              <a:t>.</a:t>
            </a:r>
            <a:r>
              <a:rPr lang="es" sz="1050" dirty="0">
                <a:solidFill>
                  <a:srgbClr val="DCDCAA"/>
                </a:solidFill>
                <a:latin typeface="Courier New"/>
                <a:ea typeface="Courier New"/>
                <a:cs typeface="Courier New"/>
                <a:sym typeface="Courier New"/>
              </a:rPr>
              <a:t>json</a:t>
            </a:r>
            <a:r>
              <a:rPr lang="es" sz="1050" dirty="0">
                <a:solidFill>
                  <a:srgbClr val="D4D4D4"/>
                </a:solidFill>
                <a:latin typeface="Courier New"/>
                <a:ea typeface="Courier New"/>
                <a:cs typeface="Courier New"/>
                <a:sym typeface="Courier New"/>
              </a:rPr>
              <a:t>()</a:t>
            </a:r>
            <a:endParaRPr sz="10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D4D4D4"/>
                </a:solidFill>
                <a:latin typeface="Courier New"/>
                <a:ea typeface="Courier New"/>
                <a:cs typeface="Courier New"/>
                <a:sym typeface="Courier New"/>
              </a:rPr>
              <a:t>   </a:t>
            </a:r>
            <a:endParaRPr sz="10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D4D4D4"/>
                </a:solidFill>
                <a:latin typeface="Courier New"/>
                <a:ea typeface="Courier New"/>
                <a:cs typeface="Courier New"/>
                <a:sym typeface="Courier New"/>
              </a:rPr>
              <a:t>    </a:t>
            </a:r>
            <a:r>
              <a:rPr lang="es" sz="1050" dirty="0">
                <a:solidFill>
                  <a:srgbClr val="4FC1FF"/>
                </a:solidFill>
                <a:latin typeface="Courier New"/>
                <a:ea typeface="Courier New"/>
                <a:cs typeface="Courier New"/>
                <a:sym typeface="Courier New"/>
              </a:rPr>
              <a:t>data</a:t>
            </a:r>
            <a:r>
              <a:rPr lang="es" sz="1050" dirty="0">
                <a:solidFill>
                  <a:srgbClr val="D4D4D4"/>
                </a:solidFill>
                <a:latin typeface="Courier New"/>
                <a:ea typeface="Courier New"/>
                <a:cs typeface="Courier New"/>
                <a:sym typeface="Courier New"/>
              </a:rPr>
              <a:t>.</a:t>
            </a:r>
            <a:r>
              <a:rPr lang="es" sz="1050" dirty="0">
                <a:solidFill>
                  <a:srgbClr val="DCDCAA"/>
                </a:solidFill>
                <a:latin typeface="Courier New"/>
                <a:ea typeface="Courier New"/>
                <a:cs typeface="Courier New"/>
                <a:sym typeface="Courier New"/>
              </a:rPr>
              <a:t>forEach</a:t>
            </a:r>
            <a:r>
              <a:rPr lang="es" sz="1050" dirty="0">
                <a:solidFill>
                  <a:srgbClr val="D4D4D4"/>
                </a:solidFill>
                <a:latin typeface="Courier New"/>
                <a:ea typeface="Courier New"/>
                <a:cs typeface="Courier New"/>
                <a:sym typeface="Courier New"/>
              </a:rPr>
              <a:t>((</a:t>
            </a:r>
            <a:r>
              <a:rPr lang="es" sz="1050" dirty="0">
                <a:solidFill>
                  <a:srgbClr val="9CDCFE"/>
                </a:solidFill>
                <a:latin typeface="Courier New"/>
                <a:ea typeface="Courier New"/>
                <a:cs typeface="Courier New"/>
                <a:sym typeface="Courier New"/>
              </a:rPr>
              <a:t>post</a:t>
            </a:r>
            <a:r>
              <a:rPr lang="es" sz="1050" dirty="0">
                <a:solidFill>
                  <a:srgbClr val="D4D4D4"/>
                </a:solidFill>
                <a:latin typeface="Courier New"/>
                <a:ea typeface="Courier New"/>
                <a:cs typeface="Courier New"/>
                <a:sym typeface="Courier New"/>
              </a:rPr>
              <a:t>) </a:t>
            </a:r>
            <a:r>
              <a:rPr lang="es" sz="1050" dirty="0">
                <a:solidFill>
                  <a:srgbClr val="569CD6"/>
                </a:solidFill>
                <a:latin typeface="Courier New"/>
                <a:ea typeface="Courier New"/>
                <a:cs typeface="Courier New"/>
                <a:sym typeface="Courier New"/>
              </a:rPr>
              <a:t>=&gt;</a:t>
            </a:r>
            <a:r>
              <a:rPr lang="es" sz="1050" dirty="0">
                <a:solidFill>
                  <a:srgbClr val="D4D4D4"/>
                </a:solidFill>
                <a:latin typeface="Courier New"/>
                <a:ea typeface="Courier New"/>
                <a:cs typeface="Courier New"/>
                <a:sym typeface="Courier New"/>
              </a:rPr>
              <a:t> {</a:t>
            </a:r>
            <a:endParaRPr sz="10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D4D4D4"/>
                </a:solidFill>
                <a:latin typeface="Courier New"/>
                <a:ea typeface="Courier New"/>
                <a:cs typeface="Courier New"/>
                <a:sym typeface="Courier New"/>
              </a:rPr>
              <a:t>        </a:t>
            </a:r>
            <a:r>
              <a:rPr lang="es" sz="1050" dirty="0">
                <a:solidFill>
                  <a:srgbClr val="569CD6"/>
                </a:solidFill>
                <a:latin typeface="Courier New"/>
                <a:ea typeface="Courier New"/>
                <a:cs typeface="Courier New"/>
                <a:sym typeface="Courier New"/>
              </a:rPr>
              <a:t>const</a:t>
            </a:r>
            <a:r>
              <a:rPr lang="es" sz="1050" dirty="0">
                <a:solidFill>
                  <a:srgbClr val="D4D4D4"/>
                </a:solidFill>
                <a:latin typeface="Courier New"/>
                <a:ea typeface="Courier New"/>
                <a:cs typeface="Courier New"/>
                <a:sym typeface="Courier New"/>
              </a:rPr>
              <a:t> </a:t>
            </a:r>
            <a:r>
              <a:rPr lang="es" sz="1050" dirty="0">
                <a:solidFill>
                  <a:srgbClr val="4FC1FF"/>
                </a:solidFill>
                <a:latin typeface="Courier New"/>
                <a:ea typeface="Courier New"/>
                <a:cs typeface="Courier New"/>
                <a:sym typeface="Courier New"/>
              </a:rPr>
              <a:t>li</a:t>
            </a:r>
            <a:r>
              <a:rPr lang="es" sz="1050" dirty="0">
                <a:solidFill>
                  <a:srgbClr val="D4D4D4"/>
                </a:solidFill>
                <a:latin typeface="Courier New"/>
                <a:ea typeface="Courier New"/>
                <a:cs typeface="Courier New"/>
                <a:sym typeface="Courier New"/>
              </a:rPr>
              <a:t> = </a:t>
            </a:r>
            <a:r>
              <a:rPr lang="es" sz="1050" dirty="0">
                <a:solidFill>
                  <a:srgbClr val="9CDCFE"/>
                </a:solidFill>
                <a:latin typeface="Courier New"/>
                <a:ea typeface="Courier New"/>
                <a:cs typeface="Courier New"/>
                <a:sym typeface="Courier New"/>
              </a:rPr>
              <a:t>document</a:t>
            </a:r>
            <a:r>
              <a:rPr lang="es" sz="1050" dirty="0">
                <a:solidFill>
                  <a:srgbClr val="D4D4D4"/>
                </a:solidFill>
                <a:latin typeface="Courier New"/>
                <a:ea typeface="Courier New"/>
                <a:cs typeface="Courier New"/>
                <a:sym typeface="Courier New"/>
              </a:rPr>
              <a:t>.</a:t>
            </a:r>
            <a:r>
              <a:rPr lang="es" sz="1050" dirty="0">
                <a:solidFill>
                  <a:srgbClr val="DCDCAA"/>
                </a:solidFill>
                <a:latin typeface="Courier New"/>
                <a:ea typeface="Courier New"/>
                <a:cs typeface="Courier New"/>
                <a:sym typeface="Courier New"/>
              </a:rPr>
              <a:t>createElement</a:t>
            </a:r>
            <a:r>
              <a:rPr lang="es" sz="1050" dirty="0">
                <a:solidFill>
                  <a:srgbClr val="D4D4D4"/>
                </a:solidFill>
                <a:latin typeface="Courier New"/>
                <a:ea typeface="Courier New"/>
                <a:cs typeface="Courier New"/>
                <a:sym typeface="Courier New"/>
              </a:rPr>
              <a:t>(</a:t>
            </a:r>
            <a:r>
              <a:rPr lang="es" sz="1050" dirty="0">
                <a:solidFill>
                  <a:srgbClr val="CE9178"/>
                </a:solidFill>
                <a:latin typeface="Courier New"/>
                <a:ea typeface="Courier New"/>
                <a:cs typeface="Courier New"/>
                <a:sym typeface="Courier New"/>
              </a:rPr>
              <a:t>'li'</a:t>
            </a:r>
            <a:r>
              <a:rPr lang="es" sz="1050" dirty="0">
                <a:solidFill>
                  <a:srgbClr val="D4D4D4"/>
                </a:solidFill>
                <a:latin typeface="Courier New"/>
                <a:ea typeface="Courier New"/>
                <a:cs typeface="Courier New"/>
                <a:sym typeface="Courier New"/>
              </a:rPr>
              <a:t>)</a:t>
            </a:r>
            <a:endParaRPr sz="10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D4D4D4"/>
                </a:solidFill>
                <a:latin typeface="Courier New"/>
                <a:ea typeface="Courier New"/>
                <a:cs typeface="Courier New"/>
                <a:sym typeface="Courier New"/>
              </a:rPr>
              <a:t>        </a:t>
            </a:r>
            <a:r>
              <a:rPr lang="es" sz="1050" dirty="0">
                <a:solidFill>
                  <a:srgbClr val="4FC1FF"/>
                </a:solidFill>
                <a:latin typeface="Courier New"/>
                <a:ea typeface="Courier New"/>
                <a:cs typeface="Courier New"/>
                <a:sym typeface="Courier New"/>
              </a:rPr>
              <a:t>li</a:t>
            </a:r>
            <a:r>
              <a:rPr lang="es" sz="1050" dirty="0">
                <a:solidFill>
                  <a:srgbClr val="D4D4D4"/>
                </a:solidFill>
                <a:latin typeface="Courier New"/>
                <a:ea typeface="Courier New"/>
                <a:cs typeface="Courier New"/>
                <a:sym typeface="Courier New"/>
              </a:rPr>
              <a:t>.</a:t>
            </a:r>
            <a:r>
              <a:rPr lang="es" sz="1050" dirty="0">
                <a:solidFill>
                  <a:srgbClr val="9CDCFE"/>
                </a:solidFill>
                <a:latin typeface="Courier New"/>
                <a:ea typeface="Courier New"/>
                <a:cs typeface="Courier New"/>
                <a:sym typeface="Courier New"/>
              </a:rPr>
              <a:t>innerHTML</a:t>
            </a:r>
            <a:r>
              <a:rPr lang="es" sz="1050" dirty="0">
                <a:solidFill>
                  <a:srgbClr val="D4D4D4"/>
                </a:solidFill>
                <a:latin typeface="Courier New"/>
                <a:ea typeface="Courier New"/>
                <a:cs typeface="Courier New"/>
                <a:sym typeface="Courier New"/>
              </a:rPr>
              <a:t> = </a:t>
            </a:r>
            <a:r>
              <a:rPr lang="es" sz="1050" dirty="0">
                <a:solidFill>
                  <a:srgbClr val="CE9178"/>
                </a:solidFill>
                <a:latin typeface="Courier New"/>
                <a:ea typeface="Courier New"/>
                <a:cs typeface="Courier New"/>
                <a:sym typeface="Courier New"/>
              </a:rPr>
              <a:t>`</a:t>
            </a:r>
            <a:endParaRPr sz="1050" dirty="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CE9178"/>
                </a:solidFill>
                <a:latin typeface="Courier New"/>
                <a:ea typeface="Courier New"/>
                <a:cs typeface="Courier New"/>
                <a:sym typeface="Courier New"/>
              </a:rPr>
              <a:t>            &lt;h4&gt;</a:t>
            </a:r>
            <a:r>
              <a:rPr lang="es" sz="1050" dirty="0">
                <a:solidFill>
                  <a:srgbClr val="569CD6"/>
                </a:solidFill>
                <a:latin typeface="Courier New"/>
                <a:ea typeface="Courier New"/>
                <a:cs typeface="Courier New"/>
                <a:sym typeface="Courier New"/>
              </a:rPr>
              <a:t>${</a:t>
            </a:r>
            <a:r>
              <a:rPr lang="es" sz="1050" dirty="0">
                <a:solidFill>
                  <a:srgbClr val="9CDCFE"/>
                </a:solidFill>
                <a:latin typeface="Courier New"/>
                <a:ea typeface="Courier New"/>
                <a:cs typeface="Courier New"/>
                <a:sym typeface="Courier New"/>
              </a:rPr>
              <a:t>post</a:t>
            </a:r>
            <a:r>
              <a:rPr lang="es" sz="1050" dirty="0">
                <a:solidFill>
                  <a:srgbClr val="D4D4D4"/>
                </a:solidFill>
                <a:latin typeface="Courier New"/>
                <a:ea typeface="Courier New"/>
                <a:cs typeface="Courier New"/>
                <a:sym typeface="Courier New"/>
              </a:rPr>
              <a:t>.</a:t>
            </a:r>
            <a:r>
              <a:rPr lang="es" sz="1050" dirty="0">
                <a:solidFill>
                  <a:srgbClr val="9CDCFE"/>
                </a:solidFill>
                <a:latin typeface="Courier New"/>
                <a:ea typeface="Courier New"/>
                <a:cs typeface="Courier New"/>
                <a:sym typeface="Courier New"/>
              </a:rPr>
              <a:t>title</a:t>
            </a:r>
            <a:r>
              <a:rPr lang="es" sz="1050" dirty="0">
                <a:solidFill>
                  <a:srgbClr val="569CD6"/>
                </a:solidFill>
                <a:latin typeface="Courier New"/>
                <a:ea typeface="Courier New"/>
                <a:cs typeface="Courier New"/>
                <a:sym typeface="Courier New"/>
              </a:rPr>
              <a:t>}</a:t>
            </a:r>
            <a:r>
              <a:rPr lang="es" sz="1050" dirty="0">
                <a:solidFill>
                  <a:srgbClr val="CE9178"/>
                </a:solidFill>
                <a:latin typeface="Courier New"/>
                <a:ea typeface="Courier New"/>
                <a:cs typeface="Courier New"/>
                <a:sym typeface="Courier New"/>
              </a:rPr>
              <a:t>&lt;/h4&gt;</a:t>
            </a:r>
            <a:endParaRPr sz="1050" dirty="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CE9178"/>
                </a:solidFill>
                <a:latin typeface="Courier New"/>
                <a:ea typeface="Courier New"/>
                <a:cs typeface="Courier New"/>
                <a:sym typeface="Courier New"/>
              </a:rPr>
              <a:t>            &lt;p&gt;</a:t>
            </a:r>
            <a:r>
              <a:rPr lang="es" sz="1050" dirty="0">
                <a:solidFill>
                  <a:srgbClr val="569CD6"/>
                </a:solidFill>
                <a:latin typeface="Courier New"/>
                <a:ea typeface="Courier New"/>
                <a:cs typeface="Courier New"/>
                <a:sym typeface="Courier New"/>
              </a:rPr>
              <a:t>${</a:t>
            </a:r>
            <a:r>
              <a:rPr lang="es" sz="1050" dirty="0">
                <a:solidFill>
                  <a:srgbClr val="9CDCFE"/>
                </a:solidFill>
                <a:latin typeface="Courier New"/>
                <a:ea typeface="Courier New"/>
                <a:cs typeface="Courier New"/>
                <a:sym typeface="Courier New"/>
              </a:rPr>
              <a:t>post</a:t>
            </a:r>
            <a:r>
              <a:rPr lang="es" sz="1050" dirty="0">
                <a:solidFill>
                  <a:srgbClr val="D4D4D4"/>
                </a:solidFill>
                <a:latin typeface="Courier New"/>
                <a:ea typeface="Courier New"/>
                <a:cs typeface="Courier New"/>
                <a:sym typeface="Courier New"/>
              </a:rPr>
              <a:t>.</a:t>
            </a:r>
            <a:r>
              <a:rPr lang="es" sz="1050" dirty="0">
                <a:solidFill>
                  <a:srgbClr val="9CDCFE"/>
                </a:solidFill>
                <a:latin typeface="Courier New"/>
                <a:ea typeface="Courier New"/>
                <a:cs typeface="Courier New"/>
                <a:sym typeface="Courier New"/>
              </a:rPr>
              <a:t>body</a:t>
            </a:r>
            <a:r>
              <a:rPr lang="es" sz="1050" dirty="0">
                <a:solidFill>
                  <a:srgbClr val="569CD6"/>
                </a:solidFill>
                <a:latin typeface="Courier New"/>
                <a:ea typeface="Courier New"/>
                <a:cs typeface="Courier New"/>
                <a:sym typeface="Courier New"/>
              </a:rPr>
              <a:t>}</a:t>
            </a:r>
            <a:r>
              <a:rPr lang="es" sz="1050" dirty="0">
                <a:solidFill>
                  <a:srgbClr val="CE9178"/>
                </a:solidFill>
                <a:latin typeface="Courier New"/>
                <a:ea typeface="Courier New"/>
                <a:cs typeface="Courier New"/>
                <a:sym typeface="Courier New"/>
              </a:rPr>
              <a:t>&lt;/p&gt;</a:t>
            </a:r>
            <a:endParaRPr sz="1050" dirty="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CE9178"/>
                </a:solidFill>
                <a:latin typeface="Courier New"/>
                <a:ea typeface="Courier New"/>
                <a:cs typeface="Courier New"/>
                <a:sym typeface="Courier New"/>
              </a:rPr>
              <a:t>        `</a:t>
            </a:r>
            <a:endParaRPr sz="1050" dirty="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D4D4D4"/>
                </a:solidFill>
                <a:latin typeface="Courier New"/>
                <a:ea typeface="Courier New"/>
                <a:cs typeface="Courier New"/>
                <a:sym typeface="Courier New"/>
              </a:rPr>
              <a:t>        </a:t>
            </a:r>
            <a:r>
              <a:rPr lang="es" sz="1050" dirty="0">
                <a:solidFill>
                  <a:srgbClr val="4FC1FF"/>
                </a:solidFill>
                <a:latin typeface="Courier New"/>
                <a:ea typeface="Courier New"/>
                <a:cs typeface="Courier New"/>
                <a:sym typeface="Courier New"/>
              </a:rPr>
              <a:t>lista</a:t>
            </a:r>
            <a:r>
              <a:rPr lang="es" sz="1050" dirty="0">
                <a:solidFill>
                  <a:srgbClr val="D4D4D4"/>
                </a:solidFill>
                <a:latin typeface="Courier New"/>
                <a:ea typeface="Courier New"/>
                <a:cs typeface="Courier New"/>
                <a:sym typeface="Courier New"/>
              </a:rPr>
              <a:t>.</a:t>
            </a:r>
            <a:r>
              <a:rPr lang="es" sz="1050" dirty="0">
                <a:solidFill>
                  <a:srgbClr val="DCDCAA"/>
                </a:solidFill>
                <a:latin typeface="Courier New"/>
                <a:ea typeface="Courier New"/>
                <a:cs typeface="Courier New"/>
                <a:sym typeface="Courier New"/>
              </a:rPr>
              <a:t>append</a:t>
            </a:r>
            <a:r>
              <a:rPr lang="es" sz="1050" dirty="0">
                <a:solidFill>
                  <a:srgbClr val="D4D4D4"/>
                </a:solidFill>
                <a:latin typeface="Courier New"/>
                <a:ea typeface="Courier New"/>
                <a:cs typeface="Courier New"/>
                <a:sym typeface="Courier New"/>
              </a:rPr>
              <a:t>(</a:t>
            </a:r>
            <a:r>
              <a:rPr lang="es" sz="1050" dirty="0">
                <a:solidFill>
                  <a:srgbClr val="4FC1FF"/>
                </a:solidFill>
                <a:latin typeface="Courier New"/>
                <a:ea typeface="Courier New"/>
                <a:cs typeface="Courier New"/>
                <a:sym typeface="Courier New"/>
              </a:rPr>
              <a:t>li</a:t>
            </a:r>
            <a:r>
              <a:rPr lang="es" sz="1050" dirty="0">
                <a:solidFill>
                  <a:srgbClr val="D4D4D4"/>
                </a:solidFill>
                <a:latin typeface="Courier New"/>
                <a:ea typeface="Courier New"/>
                <a:cs typeface="Courier New"/>
                <a:sym typeface="Courier New"/>
              </a:rPr>
              <a:t>)</a:t>
            </a:r>
            <a:endParaRPr sz="10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D4D4D4"/>
                </a:solidFill>
                <a:latin typeface="Courier New"/>
                <a:ea typeface="Courier New"/>
                <a:cs typeface="Courier New"/>
                <a:sym typeface="Courier New"/>
              </a:rPr>
              <a:t>    })</a:t>
            </a:r>
            <a:endParaRPr sz="10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D4D4D4"/>
                </a:solidFill>
                <a:latin typeface="Courier New"/>
                <a:ea typeface="Courier New"/>
                <a:cs typeface="Courier New"/>
                <a:sym typeface="Courier New"/>
              </a:rPr>
              <a:t>}</a:t>
            </a:r>
            <a:endParaRPr sz="10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dirty="0">
                <a:solidFill>
                  <a:srgbClr val="DCDCAA"/>
                </a:solidFill>
                <a:latin typeface="Courier New"/>
                <a:ea typeface="Courier New"/>
                <a:cs typeface="Courier New"/>
                <a:sym typeface="Courier New"/>
              </a:rPr>
              <a:t>pedirPosts</a:t>
            </a:r>
            <a:r>
              <a:rPr lang="es" sz="1050" dirty="0">
                <a:solidFill>
                  <a:srgbClr val="D4D4D4"/>
                </a:solidFill>
                <a:latin typeface="Courier New"/>
                <a:ea typeface="Courier New"/>
                <a:cs typeface="Courier New"/>
                <a:sym typeface="Courier New"/>
              </a:rPr>
              <a:t>()</a:t>
            </a:r>
            <a:endParaRPr sz="1250" dirty="0">
              <a:solidFill>
                <a:srgbClr val="DCDCAA"/>
              </a:solidFill>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grpSp>
        <p:nvGrpSpPr>
          <p:cNvPr id="686" name="Google Shape;686;p82"/>
          <p:cNvGrpSpPr/>
          <p:nvPr/>
        </p:nvGrpSpPr>
        <p:grpSpPr>
          <a:xfrm>
            <a:off x="4202551" y="905623"/>
            <a:ext cx="738900" cy="738900"/>
            <a:chOff x="7208351" y="2467173"/>
            <a:chExt cx="738900" cy="738900"/>
          </a:xfrm>
        </p:grpSpPr>
        <p:sp>
          <p:nvSpPr>
            <p:cNvPr id="687" name="Google Shape;687;p8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8" name="Google Shape;688;p8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89" name="Google Shape;689;p82"/>
          <p:cNvSpPr txBox="1"/>
          <p:nvPr/>
        </p:nvSpPr>
        <p:spPr>
          <a:xfrm>
            <a:off x="1461300" y="1836688"/>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#CoderAlert</a:t>
            </a:r>
            <a:endParaRPr sz="4000" b="1">
              <a:solidFill>
                <a:schemeClr val="lt1"/>
              </a:solidFill>
              <a:latin typeface="DM Sans"/>
              <a:ea typeface="DM Sans"/>
              <a:cs typeface="DM Sans"/>
              <a:sym typeface="DM Sans"/>
            </a:endParaRPr>
          </a:p>
        </p:txBody>
      </p:sp>
      <p:sp>
        <p:nvSpPr>
          <p:cNvPr id="690" name="Google Shape;690;p82"/>
          <p:cNvSpPr txBox="1"/>
          <p:nvPr/>
        </p:nvSpPr>
        <p:spPr>
          <a:xfrm>
            <a:off x="475500" y="2767775"/>
            <a:ext cx="8193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Encontrarás en la </a:t>
            </a:r>
            <a:r>
              <a:rPr lang="es" sz="2000" u="sng">
                <a:solidFill>
                  <a:schemeClr val="hlink"/>
                </a:solidFill>
                <a:latin typeface="DM Sans"/>
                <a:ea typeface="DM Sans"/>
                <a:cs typeface="DM Sans"/>
                <a:sym typeface="DM Sans"/>
                <a:hlinkClick r:id="rId4"/>
              </a:rPr>
              <a:t>Guía de Actividades</a:t>
            </a:r>
            <a:r>
              <a:rPr lang="es" sz="2000" u="sng">
                <a:solidFill>
                  <a:schemeClr val="hlink"/>
                </a:solidFill>
                <a:latin typeface="DM Sans"/>
                <a:ea typeface="DM Sans"/>
                <a:cs typeface="DM Sans"/>
                <a:sym typeface="DM Sans"/>
                <a:hlinkClick r:id="rId5"/>
              </a:rPr>
              <a:t> </a:t>
            </a:r>
            <a:r>
              <a:rPr lang="es" sz="2000">
                <a:solidFill>
                  <a:schemeClr val="lt1"/>
                </a:solidFill>
                <a:latin typeface="DM Sans"/>
                <a:ea typeface="DM Sans"/>
                <a:cs typeface="DM Sans"/>
                <a:sym typeface="DM Sans"/>
              </a:rPr>
              <a:t>del curso un ejercicio para aplicar todo lo aprendido hoy a tu Proyecto. ¡Será fundamental al momento de realizar tu entrega final!</a:t>
            </a:r>
            <a:endParaRPr sz="2000">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3"/>
          <p:cNvSpPr txBox="1"/>
          <p:nvPr/>
        </p:nvSpPr>
        <p:spPr>
          <a:xfrm>
            <a:off x="580075" y="786175"/>
            <a:ext cx="700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Fetch en tu proyecto</a:t>
            </a:r>
            <a:endParaRPr sz="4000" b="1">
              <a:solidFill>
                <a:schemeClr val="dk1"/>
              </a:solidFill>
              <a:latin typeface="DM Sans"/>
              <a:ea typeface="DM Sans"/>
              <a:cs typeface="DM Sans"/>
              <a:sym typeface="DM Sans"/>
            </a:endParaRPr>
          </a:p>
        </p:txBody>
      </p:sp>
      <p:pic>
        <p:nvPicPr>
          <p:cNvPr id="696" name="Google Shape;696;p8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97" name="Google Shape;697;p83"/>
          <p:cNvSpPr txBox="1"/>
          <p:nvPr/>
        </p:nvSpPr>
        <p:spPr>
          <a:xfrm>
            <a:off x="580075" y="1438750"/>
            <a:ext cx="8444100" cy="352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250" b="1">
                <a:solidFill>
                  <a:schemeClr val="dk1"/>
                </a:solidFill>
                <a:latin typeface="DM Sans"/>
                <a:ea typeface="DM Sans"/>
                <a:cs typeface="DM Sans"/>
                <a:sym typeface="DM Sans"/>
              </a:rPr>
              <a:t>Consigna</a:t>
            </a:r>
            <a:endParaRPr sz="12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100"/>
              <a:buFont typeface="Arial"/>
              <a:buNone/>
            </a:pPr>
            <a:endParaRPr sz="1250" b="1">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Utiliza fetch() para cargar datos en tu aplicación de forma asincrónica.</a:t>
            </a:r>
            <a:endParaRPr sz="1250">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Puedes consumir una API que ofrezca recursos relevantes para tu app </a:t>
            </a:r>
            <a:endParaRPr sz="1250">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O bien,</a:t>
            </a:r>
            <a:endParaRPr sz="1250">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Crea un archivo .JSON y carga los datos de tu app usando fetch y una ruta relativa.</a:t>
            </a:r>
            <a:endParaRPr sz="1250">
              <a:solidFill>
                <a:schemeClr val="dk1"/>
              </a:solidFill>
              <a:latin typeface="DM Sans"/>
              <a:ea typeface="DM Sans"/>
              <a:cs typeface="DM Sans"/>
              <a:sym typeface="DM Sans"/>
            </a:endParaRPr>
          </a:p>
          <a:p>
            <a:pPr marL="0" lvl="0" indent="0" algn="l" rtl="0">
              <a:spcBef>
                <a:spcPts val="800"/>
              </a:spcBef>
              <a:spcAft>
                <a:spcPts val="0"/>
              </a:spcAft>
              <a:buClr>
                <a:schemeClr val="dk1"/>
              </a:buClr>
              <a:buSzPts val="1100"/>
              <a:buFont typeface="Arial"/>
              <a:buNone/>
            </a:pPr>
            <a:r>
              <a:rPr lang="es" sz="1250" b="1">
                <a:solidFill>
                  <a:schemeClr val="dk1"/>
                </a:solidFill>
                <a:latin typeface="DM Sans"/>
                <a:ea typeface="DM Sans"/>
                <a:cs typeface="DM Sans"/>
                <a:sym typeface="DM Sans"/>
              </a:rPr>
              <a:t>Aspectos a incluir</a:t>
            </a:r>
            <a:endParaRPr sz="12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100"/>
              <a:buFont typeface="Arial"/>
              <a:buNone/>
            </a:pPr>
            <a:endParaRPr sz="1250" b="1">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realice peticiones http usando fetch.</a:t>
            </a:r>
            <a:endParaRPr sz="1250">
              <a:solidFill>
                <a:schemeClr val="dk1"/>
              </a:solidFill>
              <a:latin typeface="DM Sans"/>
              <a:ea typeface="DM Sans"/>
              <a:cs typeface="DM Sans"/>
              <a:sym typeface="DM Sans"/>
            </a:endParaRPr>
          </a:p>
          <a:p>
            <a:pPr marL="0" lvl="0" indent="0" algn="l" rtl="0">
              <a:spcBef>
                <a:spcPts val="800"/>
              </a:spcBef>
              <a:spcAft>
                <a:spcPts val="0"/>
              </a:spcAft>
              <a:buNone/>
            </a:pPr>
            <a:r>
              <a:rPr lang="es" sz="1250" b="1">
                <a:solidFill>
                  <a:schemeClr val="dk1"/>
                </a:solidFill>
                <a:latin typeface="DM Sans"/>
                <a:ea typeface="DM Sans"/>
                <a:cs typeface="DM Sans"/>
                <a:sym typeface="DM Sans"/>
              </a:rPr>
              <a:t>Ejemplo:</a:t>
            </a:r>
            <a:endParaRPr sz="12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250" b="1">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Escribir los datos de tus productos en venta en un archivo .json y cargarlo en el inicio usando fetch()</a:t>
            </a:r>
            <a:endParaRPr sz="1250">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Si tengo una app sobre películas y series, armar mi catálogo consultando una API que envíe datos sobre ésto.</a:t>
            </a:r>
            <a:endParaRPr sz="1250">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 sz="1250">
                <a:solidFill>
                  <a:schemeClr val="dk1"/>
                </a:solidFill>
                <a:latin typeface="DM Sans"/>
                <a:ea typeface="DM Sans"/>
                <a:cs typeface="DM Sans"/>
                <a:sym typeface="DM Sans"/>
              </a:rPr>
              <a:t>Si trabajo con un formulario, al hacer submit puedo hacer una petición POST a alguna API de emails para enviar correos (ej,</a:t>
            </a:r>
            <a:r>
              <a:rPr lang="es" sz="1250">
                <a:solidFill>
                  <a:srgbClr val="9E9E9E"/>
                </a:solidFill>
                <a:latin typeface="DM Sans"/>
                <a:ea typeface="DM Sans"/>
                <a:cs typeface="DM Sans"/>
                <a:sym typeface="DM Sans"/>
              </a:rPr>
              <a:t> </a:t>
            </a:r>
            <a:r>
              <a:rPr lang="es" sz="1250" u="sng">
                <a:solidFill>
                  <a:schemeClr val="accent5"/>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Email JS</a:t>
            </a:r>
            <a:r>
              <a:rPr lang="es" sz="1250">
                <a:solidFill>
                  <a:srgbClr val="9E9E9E"/>
                </a:solidFill>
                <a:latin typeface="DM Sans"/>
                <a:ea typeface="DM Sans"/>
                <a:cs typeface="DM Sans"/>
                <a:sym typeface="DM Sans"/>
              </a:rPr>
              <a:t>)</a:t>
            </a:r>
            <a:endParaRPr sz="1150">
              <a:solidFill>
                <a:schemeClr val="dk1"/>
              </a:solidFill>
              <a:latin typeface="DM Sans"/>
              <a:ea typeface="DM Sans"/>
              <a:cs typeface="DM Sans"/>
              <a:sym typeface="DM Sans"/>
            </a:endParaRPr>
          </a:p>
          <a:p>
            <a:pPr marL="0" lvl="0" indent="0" algn="l" rtl="0">
              <a:spcBef>
                <a:spcPts val="800"/>
              </a:spcBef>
              <a:spcAft>
                <a:spcPts val="0"/>
              </a:spcAft>
              <a:buNone/>
            </a:pPr>
            <a:r>
              <a:rPr lang="es" sz="1050">
                <a:solidFill>
                  <a:schemeClr val="dk1"/>
                </a:solidFill>
                <a:highlight>
                  <a:schemeClr val="accent6"/>
                </a:highlight>
                <a:latin typeface="DM Sans"/>
                <a:ea typeface="DM Sans"/>
                <a:cs typeface="DM Sans"/>
                <a:sym typeface="DM Sans"/>
              </a:rPr>
              <a:t>Podrás encontrar un ejemplo en la carpeta de clase.</a:t>
            </a:r>
            <a:endParaRPr sz="1050">
              <a:highlight>
                <a:schemeClr val="accent6"/>
              </a:highlight>
              <a:latin typeface="DM Sans"/>
              <a:ea typeface="DM Sans"/>
              <a:cs typeface="DM Sans"/>
              <a:sym typeface="DM Sans"/>
            </a:endParaRPr>
          </a:p>
        </p:txBody>
      </p:sp>
      <p:sp>
        <p:nvSpPr>
          <p:cNvPr id="698" name="Google Shape;698;p83"/>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99" name="Google Shape;699;p83"/>
          <p:cNvSpPr/>
          <p:nvPr/>
        </p:nvSpPr>
        <p:spPr>
          <a:xfrm>
            <a:off x="580075" y="503075"/>
            <a:ext cx="2175300" cy="365400"/>
          </a:xfrm>
          <a:prstGeom prst="roundRect">
            <a:avLst>
              <a:gd name="adj" fmla="val 16667"/>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grpSp>
        <p:nvGrpSpPr>
          <p:cNvPr id="700" name="Google Shape;700;p83"/>
          <p:cNvGrpSpPr/>
          <p:nvPr/>
        </p:nvGrpSpPr>
        <p:grpSpPr>
          <a:xfrm>
            <a:off x="7964356" y="266054"/>
            <a:ext cx="702103" cy="660429"/>
            <a:chOff x="3137108" y="2467173"/>
            <a:chExt cx="738900" cy="738900"/>
          </a:xfrm>
        </p:grpSpPr>
        <p:sp>
          <p:nvSpPr>
            <p:cNvPr id="701" name="Google Shape;701;p83"/>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2" name="Google Shape;702;p83" title="ícono de desafío entregable"/>
            <p:cNvPicPr preferRelativeResize="0"/>
            <p:nvPr/>
          </p:nvPicPr>
          <p:blipFill>
            <a:blip r:embed="rId5">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p:nvPr/>
        </p:nvSpPr>
        <p:spPr>
          <a:xfrm>
            <a:off x="3649500" y="1104863"/>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AJAX?</a:t>
            </a:r>
            <a:endParaRPr sz="4000" b="1">
              <a:solidFill>
                <a:schemeClr val="dk1"/>
              </a:solidFill>
              <a:latin typeface="DM Sans"/>
              <a:ea typeface="DM Sans"/>
              <a:cs typeface="DM Sans"/>
              <a:sym typeface="DM Sans"/>
            </a:endParaRPr>
          </a:p>
        </p:txBody>
      </p:sp>
      <p:sp>
        <p:nvSpPr>
          <p:cNvPr id="118" name="Google Shape;118;p21"/>
          <p:cNvSpPr txBox="1"/>
          <p:nvPr/>
        </p:nvSpPr>
        <p:spPr>
          <a:xfrm>
            <a:off x="3649500" y="2211613"/>
            <a:ext cx="4987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En los 2000, los/as desarrolladores/as web se encontraban ante el constante desafío de obtener o enviar información sin afectar el estado actual de la página (sin requerir una recarga completa refresco de la página) 🤦‍♀️.</a:t>
            </a:r>
            <a:endParaRPr sz="1350">
              <a:latin typeface="DM Sans"/>
              <a:ea typeface="DM Sans"/>
              <a:cs typeface="DM Sans"/>
              <a:sym typeface="DM Sans"/>
            </a:endParaRPr>
          </a:p>
        </p:txBody>
      </p:sp>
      <p:pic>
        <p:nvPicPr>
          <p:cNvPr id="119" name="Google Shape;119;p21"/>
          <p:cNvPicPr preferRelativeResize="0"/>
          <p:nvPr/>
        </p:nvPicPr>
        <p:blipFill rotWithShape="1">
          <a:blip r:embed="rId3">
            <a:alphaModFix/>
          </a:blip>
          <a:srcRect l="17563" r="26467"/>
          <a:stretch/>
        </p:blipFill>
        <p:spPr>
          <a:xfrm>
            <a:off x="0" y="610400"/>
            <a:ext cx="3297375" cy="385301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grpSp>
        <p:nvGrpSpPr>
          <p:cNvPr id="707" name="Google Shape;707;p84"/>
          <p:cNvGrpSpPr/>
          <p:nvPr/>
        </p:nvGrpSpPr>
        <p:grpSpPr>
          <a:xfrm>
            <a:off x="4202551" y="905623"/>
            <a:ext cx="738900" cy="738900"/>
            <a:chOff x="7208351" y="2467173"/>
            <a:chExt cx="738900" cy="738900"/>
          </a:xfrm>
        </p:grpSpPr>
        <p:sp>
          <p:nvSpPr>
            <p:cNvPr id="708" name="Google Shape;708;p84"/>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8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10" name="Google Shape;710;p84"/>
          <p:cNvSpPr txBox="1"/>
          <p:nvPr/>
        </p:nvSpPr>
        <p:spPr>
          <a:xfrm>
            <a:off x="1461300" y="1836688"/>
            <a:ext cx="6221400" cy="1182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600" b="1">
                <a:solidFill>
                  <a:schemeClr val="lt1"/>
                </a:solidFill>
                <a:latin typeface="DM Sans"/>
                <a:ea typeface="DM Sans"/>
                <a:cs typeface="DM Sans"/>
                <a:sym typeface="DM Sans"/>
              </a:rPr>
              <a:t>Preparándonos para la entrega final</a:t>
            </a:r>
            <a:endParaRPr sz="3600" b="1">
              <a:solidFill>
                <a:schemeClr val="lt1"/>
              </a:solidFill>
              <a:latin typeface="DM Sans"/>
              <a:ea typeface="DM Sans"/>
              <a:cs typeface="DM Sans"/>
              <a:sym typeface="DM Sans"/>
            </a:endParaRPr>
          </a:p>
        </p:txBody>
      </p:sp>
      <p:sp>
        <p:nvSpPr>
          <p:cNvPr id="711" name="Google Shape;711;p84"/>
          <p:cNvSpPr txBox="1"/>
          <p:nvPr/>
        </p:nvSpPr>
        <p:spPr>
          <a:xfrm>
            <a:off x="475500" y="3018700"/>
            <a:ext cx="8193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La próxima clase finaliza el curso y podrán acceder a la consigna de la entrega definitiva del </a:t>
            </a:r>
            <a:r>
              <a:rPr lang="es" sz="2000" b="1">
                <a:solidFill>
                  <a:schemeClr val="lt1"/>
                </a:solidFill>
                <a:latin typeface="DM Sans"/>
                <a:ea typeface="DM Sans"/>
                <a:cs typeface="DM Sans"/>
                <a:sym typeface="DM Sans"/>
              </a:rPr>
              <a:t>proyecto final</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5"/>
          <p:cNvSpPr txBox="1"/>
          <p:nvPr/>
        </p:nvSpPr>
        <p:spPr>
          <a:xfrm>
            <a:off x="3631225" y="1465700"/>
            <a:ext cx="4628100" cy="23823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La </a:t>
            </a:r>
            <a:r>
              <a:rPr lang="es" sz="1350" b="1">
                <a:latin typeface="DM Sans"/>
                <a:ea typeface="DM Sans"/>
                <a:cs typeface="DM Sans"/>
                <a:sym typeface="DM Sans"/>
              </a:rPr>
              <a:t>entrega del proyecto final</a:t>
            </a:r>
            <a:r>
              <a:rPr lang="es" sz="1350">
                <a:latin typeface="DM Sans"/>
                <a:ea typeface="DM Sans"/>
                <a:cs typeface="DM Sans"/>
                <a:sym typeface="DM Sans"/>
              </a:rPr>
              <a:t> se compone de temas vistos hasta el momento, más otros que verán </a:t>
            </a:r>
            <a:r>
              <a:rPr lang="es" sz="1350">
                <a:highlight>
                  <a:schemeClr val="accent6"/>
                </a:highlight>
                <a:latin typeface="DM Sans"/>
                <a:ea typeface="DM Sans"/>
                <a:cs typeface="DM Sans"/>
                <a:sym typeface="DM Sans"/>
              </a:rPr>
              <a:t>durante este y el próximo módulo</a:t>
            </a:r>
            <a:r>
              <a:rPr lang="es" sz="1350">
                <a:latin typeface="DM Sans"/>
                <a:ea typeface="DM Sans"/>
                <a:cs typeface="DM Sans"/>
                <a:sym typeface="DM Sans"/>
              </a:rPr>
              <a:t> 💪.</a:t>
            </a:r>
            <a:endParaRPr sz="1350">
              <a:highlight>
                <a:schemeClr val="lt1"/>
              </a:highlight>
              <a:latin typeface="DM Sans"/>
              <a:ea typeface="DM Sans"/>
              <a:cs typeface="DM Sans"/>
              <a:sym typeface="DM Sans"/>
            </a:endParaRPr>
          </a:p>
          <a:p>
            <a:pPr marL="457200" lvl="0" indent="0" algn="l" rtl="0">
              <a:lnSpc>
                <a:spcPct val="30000"/>
              </a:lnSpc>
              <a:spcBef>
                <a:spcPts val="800"/>
              </a:spcBef>
              <a:spcAft>
                <a:spcPts val="0"/>
              </a:spcAft>
              <a:buNone/>
            </a:pPr>
            <a:endParaRPr sz="1350">
              <a:latin typeface="DM Sans"/>
              <a:ea typeface="DM Sans"/>
              <a:cs typeface="DM Sans"/>
              <a:sym typeface="DM Sans"/>
            </a:endParaRPr>
          </a:p>
          <a:p>
            <a:pPr marL="457200" lvl="0" indent="-314325" algn="l" rtl="0">
              <a:spcBef>
                <a:spcPts val="800"/>
              </a:spcBef>
              <a:spcAft>
                <a:spcPts val="0"/>
              </a:spcAft>
              <a:buClr>
                <a:srgbClr val="EA90FF"/>
              </a:buClr>
              <a:buSzPts val="1350"/>
              <a:buFont typeface="DM Sans"/>
              <a:buChar char="✓"/>
            </a:pPr>
            <a:r>
              <a:rPr lang="es" sz="1350">
                <a:latin typeface="DM Sans"/>
                <a:ea typeface="DM Sans"/>
                <a:cs typeface="DM Sans"/>
                <a:sym typeface="DM Sans"/>
              </a:rPr>
              <a:t>Te recomendamos ir avanzando con los ejercicios de la Guía de Actividades✨</a:t>
            </a:r>
            <a:endParaRPr sz="1350">
              <a:latin typeface="DM Sans"/>
              <a:ea typeface="DM Sans"/>
              <a:cs typeface="DM Sans"/>
              <a:sym typeface="DM Sans"/>
            </a:endParaRPr>
          </a:p>
          <a:p>
            <a:pPr marL="457200" lvl="0" indent="0" algn="l" rtl="0">
              <a:lnSpc>
                <a:spcPct val="30000"/>
              </a:lnSpc>
              <a:spcBef>
                <a:spcPts val="800"/>
              </a:spcBef>
              <a:spcAft>
                <a:spcPts val="0"/>
              </a:spcAft>
              <a:buNone/>
            </a:pPr>
            <a:endParaRPr sz="1350">
              <a:latin typeface="DM Sans"/>
              <a:ea typeface="DM Sans"/>
              <a:cs typeface="DM Sans"/>
              <a:sym typeface="DM Sans"/>
            </a:endParaRPr>
          </a:p>
          <a:p>
            <a:pPr marL="457200" lvl="0" indent="-314325" algn="l" rtl="0">
              <a:spcBef>
                <a:spcPts val="800"/>
              </a:spcBef>
              <a:spcAft>
                <a:spcPts val="0"/>
              </a:spcAft>
              <a:buClr>
                <a:srgbClr val="EA90FF"/>
              </a:buClr>
              <a:buSzPts val="1350"/>
              <a:buFont typeface="DM Sans"/>
              <a:buChar char="✓"/>
            </a:pPr>
            <a:r>
              <a:rPr lang="es" sz="1350">
                <a:latin typeface="DM Sans"/>
                <a:ea typeface="DM Sans"/>
                <a:cs typeface="DM Sans"/>
                <a:sym typeface="DM Sans"/>
              </a:rPr>
              <a:t>Recuerden que la consigna del proyecto final se entrega recién ¡en la clase Nº 17! 🙌 </a:t>
            </a:r>
            <a:r>
              <a:rPr lang="es" sz="1350" b="1">
                <a:latin typeface="DM Sans"/>
                <a:ea typeface="DM Sans"/>
                <a:cs typeface="DM Sans"/>
                <a:sym typeface="DM Sans"/>
              </a:rPr>
              <a:t>Y tendrán hasta 10 días para resolverlo y subirlo.</a:t>
            </a:r>
            <a:endParaRPr sz="1350" b="1">
              <a:latin typeface="DM Sans"/>
              <a:ea typeface="DM Sans"/>
              <a:cs typeface="DM Sans"/>
              <a:sym typeface="DM Sans"/>
            </a:endParaRPr>
          </a:p>
        </p:txBody>
      </p:sp>
      <p:pic>
        <p:nvPicPr>
          <p:cNvPr id="717" name="Google Shape;717;p85"/>
          <p:cNvPicPr preferRelativeResize="0"/>
          <p:nvPr/>
        </p:nvPicPr>
        <p:blipFill>
          <a:blip r:embed="rId3">
            <a:alphaModFix/>
          </a:blip>
          <a:stretch>
            <a:fillRect/>
          </a:stretch>
        </p:blipFill>
        <p:spPr>
          <a:xfrm>
            <a:off x="-39125" y="1607824"/>
            <a:ext cx="3628850" cy="1808300"/>
          </a:xfrm>
          <a:prstGeom prst="rect">
            <a:avLst/>
          </a:prstGeom>
          <a:noFill/>
          <a:ln>
            <a:noFill/>
          </a:ln>
        </p:spPr>
      </p:pic>
      <p:pic>
        <p:nvPicPr>
          <p:cNvPr id="718" name="Google Shape;718;p85"/>
          <p:cNvPicPr preferRelativeResize="0"/>
          <p:nvPr/>
        </p:nvPicPr>
        <p:blipFill>
          <a:blip r:embed="rId4">
            <a:alphaModFix/>
          </a:blip>
          <a:stretch>
            <a:fillRect/>
          </a:stretch>
        </p:blipFill>
        <p:spPr>
          <a:xfrm>
            <a:off x="1450025" y="2068863"/>
            <a:ext cx="886200" cy="886200"/>
          </a:xfrm>
          <a:prstGeom prst="rect">
            <a:avLst/>
          </a:prstGeom>
          <a:noFill/>
          <a:ln>
            <a:noFill/>
          </a:ln>
        </p:spPr>
      </p:pic>
      <p:grpSp>
        <p:nvGrpSpPr>
          <p:cNvPr id="719" name="Google Shape;719;p85"/>
          <p:cNvGrpSpPr/>
          <p:nvPr/>
        </p:nvGrpSpPr>
        <p:grpSpPr>
          <a:xfrm>
            <a:off x="475707" y="450049"/>
            <a:ext cx="535111" cy="535111"/>
            <a:chOff x="4202550" y="994173"/>
            <a:chExt cx="738900" cy="738900"/>
          </a:xfrm>
        </p:grpSpPr>
        <p:sp>
          <p:nvSpPr>
            <p:cNvPr id="720" name="Google Shape;720;p85"/>
            <p:cNvSpPr/>
            <p:nvPr/>
          </p:nvSpPr>
          <p:spPr>
            <a:xfrm>
              <a:off x="4202550" y="9941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721" name="Google Shape;721;p85" title="ícono de codertips"/>
            <p:cNvPicPr preferRelativeResize="0"/>
            <p:nvPr/>
          </p:nvPicPr>
          <p:blipFill>
            <a:blip r:embed="rId5">
              <a:alphaModFix/>
            </a:blip>
            <a:stretch>
              <a:fillRect/>
            </a:stretch>
          </p:blipFill>
          <p:spPr>
            <a:xfrm>
              <a:off x="4346700" y="1138325"/>
              <a:ext cx="450600" cy="450600"/>
            </a:xfrm>
            <a:prstGeom prst="rect">
              <a:avLst/>
            </a:prstGeom>
            <a:noFill/>
            <a:ln>
              <a:noFill/>
            </a:ln>
          </p:spPr>
        </p:pic>
      </p:grpSp>
      <p:sp>
        <p:nvSpPr>
          <p:cNvPr id="722" name="Google Shape;722;p85"/>
          <p:cNvSpPr txBox="1"/>
          <p:nvPr/>
        </p:nvSpPr>
        <p:spPr>
          <a:xfrm>
            <a:off x="61800" y="500550"/>
            <a:ext cx="3000000" cy="434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1800" b="1">
                <a:solidFill>
                  <a:schemeClr val="dk1"/>
                </a:solidFill>
                <a:highlight>
                  <a:schemeClr val="lt1"/>
                </a:highlight>
                <a:latin typeface="DM Sans"/>
                <a:ea typeface="DM Sans"/>
                <a:cs typeface="DM Sans"/>
                <a:sym typeface="DM Sans"/>
              </a:rPr>
              <a:t>CoderTips</a:t>
            </a:r>
            <a:endParaRPr sz="100">
              <a:highlight>
                <a:schemeClr val="lt1"/>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8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pic>
        <p:nvPicPr>
          <p:cNvPr id="732" name="Google Shape;732;p87"/>
          <p:cNvPicPr preferRelativeResize="0"/>
          <p:nvPr/>
        </p:nvPicPr>
        <p:blipFill rotWithShape="1">
          <a:blip r:embed="rId3">
            <a:alphaModFix/>
          </a:blip>
          <a:srcRect l="3325" t="931"/>
          <a:stretch/>
        </p:blipFill>
        <p:spPr>
          <a:xfrm>
            <a:off x="-8600" y="0"/>
            <a:ext cx="3314524" cy="5143501"/>
          </a:xfrm>
          <a:prstGeom prst="rect">
            <a:avLst/>
          </a:prstGeom>
          <a:noFill/>
          <a:ln>
            <a:noFill/>
          </a:ln>
        </p:spPr>
      </p:pic>
      <p:sp>
        <p:nvSpPr>
          <p:cNvPr id="733" name="Google Shape;733;p87"/>
          <p:cNvSpPr txBox="1"/>
          <p:nvPr/>
        </p:nvSpPr>
        <p:spPr>
          <a:xfrm>
            <a:off x="3641425" y="902250"/>
            <a:ext cx="4987200" cy="11697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s" sz="4000" b="1">
                <a:solidFill>
                  <a:schemeClr val="dk1"/>
                </a:solidFill>
                <a:latin typeface="DM Sans"/>
                <a:ea typeface="DM Sans"/>
                <a:cs typeface="DM Sans"/>
                <a:sym typeface="DM Sans"/>
              </a:rPr>
              <a:t>Encuesta</a:t>
            </a:r>
            <a:endParaRPr sz="4000" b="1">
              <a:solidFill>
                <a:schemeClr val="dk1"/>
              </a:solidFill>
              <a:latin typeface="DM Sans"/>
              <a:ea typeface="DM Sans"/>
              <a:cs typeface="DM Sans"/>
              <a:sym typeface="DM Sans"/>
            </a:endParaRPr>
          </a:p>
          <a:p>
            <a:pPr marL="0" lvl="0" indent="0" algn="l" rtl="0">
              <a:lnSpc>
                <a:spcPct val="80000"/>
              </a:lnSpc>
              <a:spcBef>
                <a:spcPts val="0"/>
              </a:spcBef>
              <a:spcAft>
                <a:spcPts val="0"/>
              </a:spcAft>
              <a:buNone/>
            </a:pPr>
            <a:r>
              <a:rPr lang="es" sz="4000" b="1">
                <a:solidFill>
                  <a:srgbClr val="83AEFB"/>
                </a:solidFill>
                <a:latin typeface="DM Sans"/>
                <a:ea typeface="DM Sans"/>
                <a:cs typeface="DM Sans"/>
                <a:sym typeface="DM Sans"/>
              </a:rPr>
              <a:t>sobre esta clase</a:t>
            </a:r>
            <a:endParaRPr sz="4000" b="1">
              <a:solidFill>
                <a:srgbClr val="83AEFB"/>
              </a:solidFill>
              <a:latin typeface="DM Sans"/>
              <a:ea typeface="DM Sans"/>
              <a:cs typeface="DM Sans"/>
              <a:sym typeface="DM Sans"/>
            </a:endParaRPr>
          </a:p>
        </p:txBody>
      </p:sp>
      <p:sp>
        <p:nvSpPr>
          <p:cNvPr id="734" name="Google Shape;734;p87"/>
          <p:cNvSpPr txBox="1"/>
          <p:nvPr/>
        </p:nvSpPr>
        <p:spPr>
          <a:xfrm>
            <a:off x="3641425" y="2411900"/>
            <a:ext cx="4987200" cy="216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marL="0" lvl="0" indent="0" algn="l" rtl="0">
              <a:spcBef>
                <a:spcPts val="0"/>
              </a:spcBef>
              <a:spcAft>
                <a:spcPts val="0"/>
              </a:spcAft>
              <a:buNone/>
            </a:pPr>
            <a:endParaRPr sz="1600">
              <a:latin typeface="Helvetica Neue Light"/>
              <a:ea typeface="Helvetica Neue Light"/>
              <a:cs typeface="Helvetica Neue Light"/>
              <a:sym typeface="Helvetica Neue Light"/>
            </a:endParaRPr>
          </a:p>
          <a:p>
            <a:pPr marL="0" lvl="0" indent="0" algn="l" rtl="0">
              <a:spcBef>
                <a:spcPts val="0"/>
              </a:spcBef>
              <a:spcAft>
                <a:spcPts val="0"/>
              </a:spcAft>
              <a:buNone/>
            </a:pPr>
            <a:r>
              <a:rPr lang="es" sz="1350" b="1">
                <a:latin typeface="DM Sans"/>
                <a:ea typeface="DM Sans"/>
                <a:cs typeface="DM Sans"/>
                <a:sym typeface="DM Sans"/>
              </a:rPr>
              <a:t>¡La próxima clase erminamos el módulo 5: Asincronía y peticiones!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Cuéntanos qué temas te resultaron más complejos de entender hasta ahora. </a:t>
            </a:r>
            <a:r>
              <a:rPr lang="es" sz="1350" b="1">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735" name="Google Shape;735;p87"/>
          <p:cNvPicPr preferRelativeResize="0"/>
          <p:nvPr/>
        </p:nvPicPr>
        <p:blipFill rotWithShape="1">
          <a:blip r:embed="rId4">
            <a:alphaModFix/>
          </a:blip>
          <a:srcRect l="33171" r="23876"/>
          <a:stretch/>
        </p:blipFill>
        <p:spPr>
          <a:xfrm>
            <a:off x="-8600" y="0"/>
            <a:ext cx="3314524" cy="5143501"/>
          </a:xfrm>
          <a:prstGeom prst="rect">
            <a:avLst/>
          </a:prstGeom>
          <a:noFill/>
          <a:ln>
            <a:noFill/>
          </a:ln>
        </p:spPr>
      </p:pic>
      <p:pic>
        <p:nvPicPr>
          <p:cNvPr id="736" name="Google Shape;736;p87" title="imagen decorativa de un foco de luz"/>
          <p:cNvPicPr preferRelativeResize="0"/>
          <p:nvPr/>
        </p:nvPicPr>
        <p:blipFill rotWithShape="1">
          <a:blip r:embed="rId5">
            <a:alphaModFix/>
          </a:blip>
          <a:srcRect l="29645" r="28316"/>
          <a:stretch/>
        </p:blipFill>
        <p:spPr>
          <a:xfrm>
            <a:off x="-8600" y="0"/>
            <a:ext cx="3314524"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8"/>
          <p:cNvSpPr txBox="1"/>
          <p:nvPr/>
        </p:nvSpPr>
        <p:spPr>
          <a:xfrm>
            <a:off x="501450" y="899375"/>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Recursos multimedia</a:t>
            </a:r>
            <a:endParaRPr sz="4000" b="1">
              <a:solidFill>
                <a:schemeClr val="dk1"/>
              </a:solidFill>
              <a:latin typeface="DM Sans"/>
              <a:ea typeface="DM Sans"/>
              <a:cs typeface="DM Sans"/>
              <a:sym typeface="DM Sans"/>
            </a:endParaRPr>
          </a:p>
        </p:txBody>
      </p:sp>
      <p:grpSp>
        <p:nvGrpSpPr>
          <p:cNvPr id="742" name="Google Shape;742;p88"/>
          <p:cNvGrpSpPr/>
          <p:nvPr/>
        </p:nvGrpSpPr>
        <p:grpSpPr>
          <a:xfrm>
            <a:off x="457358" y="468285"/>
            <a:ext cx="431074" cy="431074"/>
            <a:chOff x="4202550" y="994173"/>
            <a:chExt cx="738900" cy="738900"/>
          </a:xfrm>
        </p:grpSpPr>
        <p:sp>
          <p:nvSpPr>
            <p:cNvPr id="743" name="Google Shape;743;p88"/>
            <p:cNvSpPr/>
            <p:nvPr/>
          </p:nvSpPr>
          <p:spPr>
            <a:xfrm>
              <a:off x="4202550" y="9941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744" name="Google Shape;744;p8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745" name="Google Shape;745;p88"/>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746" name="Google Shape;746;p88"/>
          <p:cNvSpPr txBox="1"/>
          <p:nvPr/>
        </p:nvSpPr>
        <p:spPr>
          <a:xfrm>
            <a:off x="559000" y="4675925"/>
            <a:ext cx="705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sz="1100" i="1" u="sng">
              <a:solidFill>
                <a:srgbClr val="83AEFB"/>
              </a:solidFill>
              <a:latin typeface="DM Sans"/>
              <a:ea typeface="DM Sans"/>
              <a:cs typeface="DM Sans"/>
              <a:sym typeface="DM Sans"/>
            </a:endParaRPr>
          </a:p>
        </p:txBody>
      </p:sp>
      <p:sp>
        <p:nvSpPr>
          <p:cNvPr id="747" name="Google Shape;747;p88"/>
          <p:cNvSpPr txBox="1"/>
          <p:nvPr/>
        </p:nvSpPr>
        <p:spPr>
          <a:xfrm>
            <a:off x="457350" y="1725800"/>
            <a:ext cx="3834600" cy="1761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Asincronismo</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Los apuntes de Majo (Página 32)</a:t>
            </a:r>
            <a:r>
              <a:rPr lang="es" sz="1350">
                <a:solidFill>
                  <a:srgbClr val="999999"/>
                </a:solidFill>
                <a:latin typeface="DM Sans"/>
                <a:ea typeface="DM Sans"/>
                <a:cs typeface="DM Sans"/>
                <a:sym typeface="DM Sans"/>
              </a:rPr>
              <a:t> </a:t>
            </a:r>
            <a:endParaRPr sz="1350" u="sng">
              <a:solidFill>
                <a:srgbClr val="83AEFB"/>
              </a:solidFill>
              <a:latin typeface="DM Sans"/>
              <a:ea typeface="DM Sans"/>
              <a:cs typeface="DM Sans"/>
              <a:sym typeface="DM Sans"/>
            </a:endParaRPr>
          </a:p>
          <a:p>
            <a:pPr marL="0" lvl="0" indent="0" algn="l" rtl="0">
              <a:spcBef>
                <a:spcPts val="800"/>
              </a:spcBef>
              <a:spcAft>
                <a:spcPts val="0"/>
              </a:spcAft>
              <a:buNone/>
            </a:pPr>
            <a:endParaRPr sz="1350">
              <a:latin typeface="DM Sans"/>
              <a:ea typeface="DM Sans"/>
              <a:cs typeface="DM Sans"/>
              <a:sym typeface="DM Sans"/>
            </a:endParaRPr>
          </a:p>
          <a:p>
            <a:pPr marL="0" lvl="0" indent="0" algn="l" rtl="0">
              <a:spcBef>
                <a:spcPts val="800"/>
              </a:spcBef>
              <a:spcAft>
                <a:spcPts val="0"/>
              </a:spcAft>
              <a:buNone/>
            </a:pPr>
            <a:r>
              <a:rPr lang="es" sz="1350" b="1">
                <a:solidFill>
                  <a:schemeClr val="dk1"/>
                </a:solidFill>
                <a:latin typeface="DM Sans"/>
                <a:ea typeface="DM Sans"/>
                <a:cs typeface="DM Sans"/>
                <a:sym typeface="DM Sans"/>
              </a:rPr>
              <a:t>AJAX</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5"/>
              </a:rPr>
              <a:t>¿Qué es AJAX?</a:t>
            </a:r>
            <a:r>
              <a:rPr lang="es" sz="1350">
                <a:solidFill>
                  <a:srgbClr val="999999"/>
                </a:solidFill>
                <a:latin typeface="DM Sans"/>
                <a:ea typeface="DM Sans"/>
                <a:cs typeface="DM Sans"/>
                <a:sym typeface="DM Sans"/>
              </a:rPr>
              <a:t> </a:t>
            </a:r>
            <a:r>
              <a:rPr lang="es" sz="1350" b="1">
                <a:solidFill>
                  <a:srgbClr val="999999"/>
                </a:solidFill>
                <a:latin typeface="DM Sans"/>
                <a:ea typeface="DM Sans"/>
                <a:cs typeface="DM Sans"/>
                <a:sym typeface="DM Sans"/>
              </a:rPr>
              <a:t> </a:t>
            </a:r>
            <a:br>
              <a:rPr lang="es" sz="1350" b="1">
                <a:solidFill>
                  <a:srgbClr val="999999"/>
                </a:solidFill>
                <a:latin typeface="DM Sans"/>
                <a:ea typeface="DM Sans"/>
                <a:cs typeface="DM Sans"/>
                <a:sym typeface="DM Sans"/>
              </a:rPr>
            </a:br>
            <a:endParaRPr sz="1350" b="1">
              <a:solidFill>
                <a:srgbClr val="999999"/>
              </a:solidFill>
              <a:latin typeface="DM Sans"/>
              <a:ea typeface="DM Sans"/>
              <a:cs typeface="DM Sans"/>
              <a:sym typeface="DM Sans"/>
            </a:endParaRPr>
          </a:p>
        </p:txBody>
      </p:sp>
      <p:sp>
        <p:nvSpPr>
          <p:cNvPr id="748" name="Google Shape;748;p88"/>
          <p:cNvSpPr txBox="1"/>
          <p:nvPr/>
        </p:nvSpPr>
        <p:spPr>
          <a:xfrm>
            <a:off x="4546475" y="1779925"/>
            <a:ext cx="3834600" cy="155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Herramienta REST API</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u="sng">
                <a:solidFill>
                  <a:schemeClr val="accent5"/>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REST API JSONPLACEHOLDER</a:t>
            </a:r>
            <a:r>
              <a:rPr lang="es" sz="1350">
                <a:solidFill>
                  <a:srgbClr val="999999"/>
                </a:solidFill>
                <a:latin typeface="DM Sans"/>
                <a:ea typeface="DM Sans"/>
                <a:cs typeface="DM Sans"/>
                <a:sym typeface="DM Sans"/>
              </a:rPr>
              <a:t> </a:t>
            </a:r>
            <a:endParaRPr sz="1350">
              <a:solidFill>
                <a:srgbClr val="999999"/>
              </a:solidFill>
              <a:latin typeface="DM Sans"/>
              <a:ea typeface="DM Sans"/>
              <a:cs typeface="DM Sans"/>
              <a:sym typeface="DM Sans"/>
            </a:endParaRPr>
          </a:p>
          <a:p>
            <a:pPr marL="0" lvl="0" indent="0" algn="l" rtl="0">
              <a:lnSpc>
                <a:spcPct val="100000"/>
              </a:lnSpc>
              <a:spcBef>
                <a:spcPts val="800"/>
              </a:spcBef>
              <a:spcAft>
                <a:spcPts val="0"/>
              </a:spcAft>
              <a:buNone/>
            </a:pPr>
            <a:endParaRPr sz="1350">
              <a:solidFill>
                <a:srgbClr val="999999"/>
              </a:solidFill>
              <a:latin typeface="DM Sans"/>
              <a:ea typeface="DM Sans"/>
              <a:cs typeface="DM Sans"/>
              <a:sym typeface="DM Sans"/>
            </a:endParaRPr>
          </a:p>
          <a:p>
            <a:pPr marL="0" lvl="0" indent="0" algn="l" rtl="0">
              <a:spcBef>
                <a:spcPts val="800"/>
              </a:spcBef>
              <a:spcAft>
                <a:spcPts val="0"/>
              </a:spcAft>
              <a:buNone/>
            </a:pPr>
            <a:r>
              <a:rPr lang="es" sz="1350" b="1">
                <a:solidFill>
                  <a:schemeClr val="dk1"/>
                </a:solidFill>
                <a:latin typeface="DM Sans"/>
                <a:ea typeface="DM Sans"/>
                <a:cs typeface="DM Sans"/>
                <a:sym typeface="DM Sans"/>
              </a:rPr>
              <a:t>Plugin Visual Code</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7"/>
              </a:rPr>
              <a:t>Live Server</a:t>
            </a:r>
            <a:r>
              <a:rPr lang="es" sz="1350" u="sng">
                <a:solidFill>
                  <a:schemeClr val="hlink"/>
                </a:solidFill>
                <a:latin typeface="DM Sans"/>
                <a:ea typeface="DM Sans"/>
                <a:cs typeface="DM Sans"/>
                <a:sym typeface="DM Sans"/>
                <a:hlinkClick r:id="rId7"/>
              </a:rPr>
              <a:t> </a:t>
            </a:r>
            <a:endParaRPr sz="1350" b="1">
              <a:solidFill>
                <a:srgbClr val="999999"/>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9"/>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4000" b="1">
                <a:solidFill>
                  <a:srgbClr val="EAFF6A"/>
                </a:solidFill>
                <a:latin typeface="DM Sans"/>
                <a:ea typeface="DM Sans"/>
                <a:cs typeface="DM Sans"/>
                <a:sym typeface="DM Sans"/>
              </a:rPr>
              <a:t>Resumen</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100000"/>
              </a:lnSpc>
              <a:spcBef>
                <a:spcPts val="0"/>
              </a:spcBef>
              <a:spcAft>
                <a:spcPts val="0"/>
              </a:spcAft>
              <a:buNone/>
            </a:pPr>
            <a:r>
              <a:rPr lang="es" sz="4000" b="1">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54" name="Google Shape;754;p89"/>
          <p:cNvSpPr txBox="1"/>
          <p:nvPr/>
        </p:nvSpPr>
        <p:spPr>
          <a:xfrm>
            <a:off x="2109143" y="2502363"/>
            <a:ext cx="4925700" cy="14007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Concepto de AJAX.</a:t>
            </a:r>
            <a:endParaRPr sz="1350">
              <a:solidFill>
                <a:schemeClr val="lt1"/>
              </a:solidFill>
              <a:latin typeface="DM Sans"/>
              <a:ea typeface="DM Sans"/>
              <a:cs typeface="DM Sans"/>
              <a:sym typeface="DM Sans"/>
            </a:endParaRPr>
          </a:p>
          <a:p>
            <a:pPr marL="457200" lvl="0" indent="-314325" algn="l" rtl="0">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Ejemplo de llamadas AJAX.</a:t>
            </a:r>
            <a:endParaRPr sz="1350">
              <a:solidFill>
                <a:schemeClr val="lt1"/>
              </a:solidFill>
              <a:latin typeface="DM Sans"/>
              <a:ea typeface="DM Sans"/>
              <a:cs typeface="DM Sans"/>
              <a:sym typeface="DM Sans"/>
            </a:endParaRPr>
          </a:p>
          <a:p>
            <a:pPr marL="457200" lvl="0" indent="-314325" algn="l" rtl="0">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Concepto de APIs.</a:t>
            </a:r>
            <a:endParaRPr sz="1350">
              <a:solidFill>
                <a:schemeClr val="lt1"/>
              </a:solidFill>
              <a:latin typeface="DM Sans"/>
              <a:ea typeface="DM Sans"/>
              <a:cs typeface="DM Sans"/>
              <a:sym typeface="DM Sans"/>
            </a:endParaRPr>
          </a:p>
          <a:p>
            <a:pPr marL="457200" lvl="0" indent="-314325" algn="l" rtl="0">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FETCH</a:t>
            </a:r>
            <a:endParaRPr sz="1350">
              <a:solidFill>
                <a:schemeClr val="lt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90"/>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Opina y valora</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a:t>
            </a:r>
            <a:endParaRPr sz="4000" b="1">
              <a:solidFill>
                <a:schemeClr val="lt1"/>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91"/>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b="1">
                <a:solidFill>
                  <a:srgbClr val="FFFFFF"/>
                </a:solidFill>
                <a:latin typeface="DM Sans"/>
                <a:ea typeface="DM Sans"/>
                <a:cs typeface="DM Sans"/>
                <a:sym typeface="DM Sans"/>
              </a:rPr>
              <a:t>Muchas gracias</a:t>
            </a:r>
            <a:r>
              <a:rPr lang="es" sz="4000" b="1">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92"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p:nvPr/>
        </p:nvSpPr>
        <p:spPr>
          <a:xfrm>
            <a:off x="3649500" y="1104863"/>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AJAX?</a:t>
            </a:r>
            <a:endParaRPr sz="4000" b="1">
              <a:solidFill>
                <a:schemeClr val="dk1"/>
              </a:solidFill>
              <a:latin typeface="DM Sans"/>
              <a:ea typeface="DM Sans"/>
              <a:cs typeface="DM Sans"/>
              <a:sym typeface="DM Sans"/>
            </a:endParaRPr>
          </a:p>
        </p:txBody>
      </p:sp>
      <p:sp>
        <p:nvSpPr>
          <p:cNvPr id="125" name="Google Shape;125;p22"/>
          <p:cNvSpPr txBox="1"/>
          <p:nvPr/>
        </p:nvSpPr>
        <p:spPr>
          <a:xfrm>
            <a:off x="3649500" y="2211613"/>
            <a:ext cx="4987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dar respuesta a este problema, surgió AJAX (JavaScript Asíncrono y XML), un conjunto de técnicas de desarrollo que permiten que las aplicaciones web funcionen de forma asincrónica para procesar tareas en segundo plano 🤹‍♂️.</a:t>
            </a:r>
            <a:endParaRPr sz="1350">
              <a:latin typeface="DM Sans"/>
              <a:ea typeface="DM Sans"/>
              <a:cs typeface="DM Sans"/>
              <a:sym typeface="DM Sans"/>
            </a:endParaRPr>
          </a:p>
        </p:txBody>
      </p:sp>
      <p:pic>
        <p:nvPicPr>
          <p:cNvPr id="126" name="Google Shape;126;p22"/>
          <p:cNvPicPr preferRelativeResize="0"/>
          <p:nvPr/>
        </p:nvPicPr>
        <p:blipFill>
          <a:blip r:embed="rId3">
            <a:alphaModFix/>
          </a:blip>
          <a:stretch>
            <a:fillRect/>
          </a:stretch>
        </p:blipFill>
        <p:spPr>
          <a:xfrm>
            <a:off x="0" y="599975"/>
            <a:ext cx="3297376" cy="38738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p:nvPr/>
        </p:nvSpPr>
        <p:spPr>
          <a:xfrm>
            <a:off x="475500" y="1221200"/>
            <a:ext cx="71694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En consecuencia, cualquier app o web que emplee AJAX puede enviar y recibir datos </a:t>
            </a:r>
            <a:r>
              <a:rPr lang="es" sz="2500" b="1">
                <a:solidFill>
                  <a:srgbClr val="B7B7B7"/>
                </a:solidFill>
                <a:latin typeface="DM Sans"/>
                <a:ea typeface="DM Sans"/>
                <a:cs typeface="DM Sans"/>
                <a:sym typeface="DM Sans"/>
              </a:rPr>
              <a:t>sin volver a cargar toda la página</a:t>
            </a:r>
            <a:r>
              <a:rPr lang="es" sz="2500">
                <a:solidFill>
                  <a:srgbClr val="B7B7B7"/>
                </a:solidFill>
                <a:latin typeface="DM Sans"/>
                <a:ea typeface="DM Sans"/>
                <a:cs typeface="DM Sans"/>
                <a:sym typeface="DM Sans"/>
              </a:rPr>
              <a:t>, evitando la interrupción de acciones realizadas por el usuario, añadiendo interactividad y dinamismo a nuestra aplicación. Esto hace a las características esenciales del software moderno 🙌.</a:t>
            </a:r>
            <a:endParaRPr sz="2500">
              <a:solidFill>
                <a:srgbClr val="6FA8DC"/>
              </a:solidFill>
              <a:latin typeface="DM Sans"/>
              <a:ea typeface="DM Sans"/>
              <a:cs typeface="DM Sans"/>
              <a:sym typeface="DM Sans"/>
            </a:endParaRPr>
          </a:p>
        </p:txBody>
      </p:sp>
      <p:sp>
        <p:nvSpPr>
          <p:cNvPr id="132" name="Google Shape;132;p23"/>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pic>
        <p:nvPicPr>
          <p:cNvPr id="134" name="Google Shape;134;p23" title="ícono de para recordar"/>
          <p:cNvPicPr preferRelativeResize="0"/>
          <p:nvPr/>
        </p:nvPicPr>
        <p:blipFill>
          <a:blip r:embed="rId3">
            <a:alphaModFix/>
          </a:blip>
          <a:stretch>
            <a:fillRect/>
          </a:stretch>
        </p:blipFill>
        <p:spPr>
          <a:xfrm>
            <a:off x="540861" y="551786"/>
            <a:ext cx="264076" cy="264076"/>
          </a:xfrm>
          <a:prstGeom prst="rect">
            <a:avLst/>
          </a:prstGeom>
          <a:noFill/>
          <a:ln>
            <a:noFill/>
          </a:ln>
        </p:spPr>
      </p:pic>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6359</Words>
  <Application>Microsoft Office PowerPoint</Application>
  <PresentationFormat>Presentación en pantalla (16:9)</PresentationFormat>
  <Paragraphs>562</Paragraphs>
  <Slides>78</Slides>
  <Notes>78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78</vt:i4>
      </vt:variant>
    </vt:vector>
  </HeadingPairs>
  <TitlesOfParts>
    <vt:vector size="86" baseType="lpstr">
      <vt:lpstr>Helvetica Neue Light</vt:lpstr>
      <vt:lpstr>DM Sans</vt:lpstr>
      <vt:lpstr>Arial</vt:lpstr>
      <vt:lpstr>Didact Gothic</vt:lpstr>
      <vt:lpstr>DM Sans Medium</vt:lpstr>
      <vt:lpstr>Helvetica Neue</vt:lpstr>
      <vt:lpstr>Courier New</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JARA ESPINOZA RODRIGO</cp:lastModifiedBy>
  <cp:revision>1</cp:revision>
  <dcterms:modified xsi:type="dcterms:W3CDTF">2025-02-02T13:02:28Z</dcterms:modified>
</cp:coreProperties>
</file>